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4.jpg" ContentType="image/jp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21.jpg" ContentType="image/jpg"/>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89" r:id="rId3"/>
    <p:sldId id="257" r:id="rId4"/>
    <p:sldId id="258" r:id="rId5"/>
    <p:sldId id="292" r:id="rId6"/>
    <p:sldId id="259" r:id="rId7"/>
    <p:sldId id="260" r:id="rId8"/>
    <p:sldId id="261" r:id="rId9"/>
    <p:sldId id="262" r:id="rId10"/>
    <p:sldId id="291" r:id="rId11"/>
    <p:sldId id="263" r:id="rId12"/>
    <p:sldId id="264" r:id="rId13"/>
    <p:sldId id="265" r:id="rId14"/>
    <p:sldId id="266" r:id="rId15"/>
    <p:sldId id="269" r:id="rId16"/>
    <p:sldId id="287" r:id="rId17"/>
    <p:sldId id="270" r:id="rId18"/>
    <p:sldId id="271" r:id="rId19"/>
    <p:sldId id="272" r:id="rId20"/>
    <p:sldId id="284" r:id="rId21"/>
    <p:sldId id="285" r:id="rId22"/>
    <p:sldId id="267" r:id="rId23"/>
    <p:sldId id="268" r:id="rId24"/>
    <p:sldId id="275" r:id="rId25"/>
    <p:sldId id="276" r:id="rId26"/>
    <p:sldId id="277" r:id="rId27"/>
    <p:sldId id="278" r:id="rId28"/>
    <p:sldId id="279" r:id="rId29"/>
    <p:sldId id="280" r:id="rId30"/>
    <p:sldId id="281" r:id="rId31"/>
    <p:sldId id="282" r:id="rId32"/>
    <p:sldId id="290" r:id="rId33"/>
    <p:sldId id="286" r:id="rId34"/>
    <p:sldId id="288" r:id="rId35"/>
  </p:sldIdLst>
  <p:sldSz cx="12192000" cy="6858000"/>
  <p:notesSz cx="6858000" cy="9144000"/>
  <p:embeddedFontLst>
    <p:embeddedFont>
      <p:font typeface="Aldhabi" panose="01000000000000000000" pitchFamily="2" charset="-78"/>
      <p:regular r:id="rId37"/>
    </p:embeddedFont>
    <p:embeddedFont>
      <p:font typeface="Calibri" panose="020F0502020204030204" pitchFamily="34" charset="0"/>
      <p:regular r:id="rId38"/>
      <p:bold r:id="rId39"/>
      <p:italic r:id="rId40"/>
      <p:boldItalic r:id="rId41"/>
    </p:embeddedFont>
    <p:embeddedFont>
      <p:font typeface="Agency FB" panose="020B0503020202020204" pitchFamily="34" charset="0"/>
      <p:regular r:id="rId42"/>
      <p:bold r:id="rId43"/>
    </p:embeddedFont>
    <p:embeddedFont>
      <p:font typeface="Century Gothic" panose="020B0502020202020204" pitchFamily="34" charset="0"/>
      <p:regular r:id="rId44"/>
      <p:bold r:id="rId45"/>
      <p:italic r:id="rId46"/>
      <p:boldItalic r:id="rId47"/>
    </p:embeddedFont>
    <p:embeddedFont>
      <p:font typeface="Andalus" panose="02020603050405020304" pitchFamily="18" charset="-78"/>
      <p:regular r:id="rId48"/>
    </p:embeddedFont>
    <p:embeddedFont>
      <p:font typeface="Baskerville Old Face" panose="02020602080505020303" pitchFamily="18"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GV8LhQJEE6Uz4xuZp+LHnN7Wy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805"/>
    <a:srgbClr val="62828E"/>
    <a:srgbClr val="9966FF"/>
    <a:srgbClr val="314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534009-1451-4BF8-AA33-0D0F7FEC2821}">
  <a:tblStyle styleId="{F0534009-1451-4BF8-AA33-0D0F7FEC2821}" styleName="Table_0">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snapToGrid="0">
      <p:cViewPr varScale="1">
        <p:scale>
          <a:sx n="69" d="100"/>
          <a:sy n="69" d="100"/>
        </p:scale>
        <p:origin x="756" y="72"/>
      </p:cViewPr>
      <p:guideLst/>
    </p:cSldViewPr>
  </p:slideViewPr>
  <p:outlineViewPr>
    <p:cViewPr>
      <p:scale>
        <a:sx n="33" d="100"/>
        <a:sy n="33" d="100"/>
      </p:scale>
      <p:origin x="0" y="84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81158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2" name="Google Shape;2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23dcbcbd3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23dcbcbd3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23dcbcbd3e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23dcbcbd3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3dcbcbd3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23dcbcbd3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23dcbcbd3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23dcbcbd3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23dcbcbd3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23dcbcbd3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3dcbcbd3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23dcbcbd3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3dcbcbd3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23dcbcbd3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21a27ec2b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21a27ec2b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21a27ec2b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21a27ec2b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22"/>
        <p:cNvGrpSpPr/>
        <p:nvPr/>
      </p:nvGrpSpPr>
      <p:grpSpPr>
        <a:xfrm>
          <a:off x="0" y="0"/>
          <a:ext cx="0" cy="0"/>
          <a:chOff x="0" y="0"/>
          <a:chExt cx="0" cy="0"/>
        </a:xfrm>
      </p:grpSpPr>
      <p:grpSp>
        <p:nvGrpSpPr>
          <p:cNvPr id="23" name="Google Shape;23;p20"/>
          <p:cNvGrpSpPr/>
          <p:nvPr/>
        </p:nvGrpSpPr>
        <p:grpSpPr>
          <a:xfrm>
            <a:off x="0" y="-2373"/>
            <a:ext cx="12192000" cy="6867027"/>
            <a:chOff x="0" y="-2373"/>
            <a:chExt cx="12192000" cy="6867027"/>
          </a:xfrm>
        </p:grpSpPr>
        <p:sp>
          <p:nvSpPr>
            <p:cNvPr id="24" name="Google Shape;24;p2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0"/>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1" name="Google Shape;31;p20"/>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440"/>
              <a:buNone/>
              <a:defRPr cap="none">
                <a:solidFill>
                  <a:schemeClr val="accent1"/>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3" name="Google Shape;33;p20"/>
          <p:cNvSpPr txBox="1">
            <a:spLocks noGrp="1"/>
          </p:cNvSpPr>
          <p:nvPr>
            <p:ph type="dt" idx="10"/>
          </p:nvPr>
        </p:nvSpPr>
        <p:spPr>
          <a:xfrm rot="5400000">
            <a:off x="10089390" y="1792223"/>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0"/>
          <p:cNvSpPr txBox="1">
            <a:spLocks noGrp="1"/>
          </p:cNvSpPr>
          <p:nvPr>
            <p:ph type="ftr" idx="11"/>
          </p:nvPr>
        </p:nvSpPr>
        <p:spPr>
          <a:xfrm rot="5400000">
            <a:off x="8959592" y="3226820"/>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0"/>
          <p:cNvSpPr txBox="1">
            <a:spLocks noGrp="1"/>
          </p:cNvSpPr>
          <p:nvPr>
            <p:ph type="sldNum" idx="12"/>
          </p:nvPr>
        </p:nvSpPr>
        <p:spPr>
          <a:xfrm>
            <a:off x="10351008" y="292608"/>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sz="2800" b="0" i="0" u="none" strike="noStrike" cap="none">
                <a:solidFill>
                  <a:schemeClr val="lt1"/>
                </a:solidFill>
                <a:latin typeface="Century Gothic"/>
                <a:ea typeface="Century Gothic"/>
                <a:cs typeface="Century Gothic"/>
                <a:sym typeface="Century Gothic"/>
              </a:defRPr>
            </a:lvl1pPr>
            <a:lvl2pPr marL="0" lvl="1" indent="0" algn="ctr">
              <a:spcBef>
                <a:spcPts val="0"/>
              </a:spcBef>
              <a:buNone/>
              <a:defRPr sz="2800" b="0" i="0" u="none" strike="noStrike" cap="none">
                <a:solidFill>
                  <a:schemeClr val="lt1"/>
                </a:solidFill>
                <a:latin typeface="Century Gothic"/>
                <a:ea typeface="Century Gothic"/>
                <a:cs typeface="Century Gothic"/>
                <a:sym typeface="Century Gothic"/>
              </a:defRPr>
            </a:lvl2pPr>
            <a:lvl3pPr marL="0" lvl="2" indent="0" algn="ctr">
              <a:spcBef>
                <a:spcPts val="0"/>
              </a:spcBef>
              <a:buNone/>
              <a:defRPr sz="2800" b="0" i="0" u="none" strike="noStrike" cap="none">
                <a:solidFill>
                  <a:schemeClr val="lt1"/>
                </a:solidFill>
                <a:latin typeface="Century Gothic"/>
                <a:ea typeface="Century Gothic"/>
                <a:cs typeface="Century Gothic"/>
                <a:sym typeface="Century Gothic"/>
              </a:defRPr>
            </a:lvl3pPr>
            <a:lvl4pPr marL="0" lvl="3" indent="0" algn="ctr">
              <a:spcBef>
                <a:spcPts val="0"/>
              </a:spcBef>
              <a:buNone/>
              <a:defRPr sz="2800" b="0" i="0" u="none" strike="noStrike" cap="none">
                <a:solidFill>
                  <a:schemeClr val="lt1"/>
                </a:solidFill>
                <a:latin typeface="Century Gothic"/>
                <a:ea typeface="Century Gothic"/>
                <a:cs typeface="Century Gothic"/>
                <a:sym typeface="Century Gothic"/>
              </a:defRPr>
            </a:lvl4pPr>
            <a:lvl5pPr marL="0" lvl="4" indent="0" algn="ctr">
              <a:spcBef>
                <a:spcPts val="0"/>
              </a:spcBef>
              <a:buNone/>
              <a:defRPr sz="2800" b="0" i="0" u="none" strike="noStrike" cap="none">
                <a:solidFill>
                  <a:schemeClr val="lt1"/>
                </a:solidFill>
                <a:latin typeface="Century Gothic"/>
                <a:ea typeface="Century Gothic"/>
                <a:cs typeface="Century Gothic"/>
                <a:sym typeface="Century Gothic"/>
              </a:defRPr>
            </a:lvl5pPr>
            <a:lvl6pPr marL="0" lvl="5" indent="0" algn="ctr">
              <a:spcBef>
                <a:spcPts val="0"/>
              </a:spcBef>
              <a:buNone/>
              <a:defRPr sz="2800" b="0" i="0" u="none" strike="noStrike" cap="none">
                <a:solidFill>
                  <a:schemeClr val="lt1"/>
                </a:solidFill>
                <a:latin typeface="Century Gothic"/>
                <a:ea typeface="Century Gothic"/>
                <a:cs typeface="Century Gothic"/>
                <a:sym typeface="Century Gothic"/>
              </a:defRPr>
            </a:lvl6pPr>
            <a:lvl7pPr marL="0" lvl="6" indent="0" algn="ctr">
              <a:spcBef>
                <a:spcPts val="0"/>
              </a:spcBef>
              <a:buNone/>
              <a:defRPr sz="2800" b="0" i="0" u="none" strike="noStrike" cap="none">
                <a:solidFill>
                  <a:schemeClr val="lt1"/>
                </a:solidFill>
                <a:latin typeface="Century Gothic"/>
                <a:ea typeface="Century Gothic"/>
                <a:cs typeface="Century Gothic"/>
                <a:sym typeface="Century Gothic"/>
              </a:defRPr>
            </a:lvl7pPr>
            <a:lvl8pPr marL="0" lvl="7" indent="0" algn="ctr">
              <a:spcBef>
                <a:spcPts val="0"/>
              </a:spcBef>
              <a:buNone/>
              <a:defRPr sz="2800" b="0" i="0" u="none" strike="noStrike" cap="none">
                <a:solidFill>
                  <a:schemeClr val="lt1"/>
                </a:solidFill>
                <a:latin typeface="Century Gothic"/>
                <a:ea typeface="Century Gothic"/>
                <a:cs typeface="Century Gothic"/>
                <a:sym typeface="Century Gothic"/>
              </a:defRPr>
            </a:lvl8pPr>
            <a:lvl9pPr marL="0" lvl="8" indent="0" algn="ctr">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19"/>
        <p:cNvGrpSpPr/>
        <p:nvPr/>
      </p:nvGrpSpPr>
      <p:grpSpPr>
        <a:xfrm>
          <a:off x="0" y="0"/>
          <a:ext cx="0" cy="0"/>
          <a:chOff x="0" y="0"/>
          <a:chExt cx="0" cy="0"/>
        </a:xfrm>
      </p:grpSpPr>
      <p:grpSp>
        <p:nvGrpSpPr>
          <p:cNvPr id="120" name="Google Shape;120;p29"/>
          <p:cNvGrpSpPr/>
          <p:nvPr/>
        </p:nvGrpSpPr>
        <p:grpSpPr>
          <a:xfrm>
            <a:off x="0" y="-2373"/>
            <a:ext cx="12192000" cy="6867027"/>
            <a:chOff x="0" y="-2373"/>
            <a:chExt cx="12192000" cy="6867027"/>
          </a:xfrm>
        </p:grpSpPr>
        <p:sp>
          <p:nvSpPr>
            <p:cNvPr id="121" name="Google Shape;121;p2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9"/>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9"/>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9"/>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9"/>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9"/>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9"/>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9"/>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29" name="Google Shape;129;p29"/>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29"/>
          <p:cNvSpPr txBox="1">
            <a:spLocks noGrp="1"/>
          </p:cNvSpPr>
          <p:nvPr>
            <p:ph type="title"/>
          </p:nvPr>
        </p:nvSpPr>
        <p:spPr>
          <a:xfrm>
            <a:off x="1153907" y="1693332"/>
            <a:ext cx="3860260" cy="173566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9"/>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33" name="Google Shape;133;p29"/>
          <p:cNvSpPr txBox="1">
            <a:spLocks noGrp="1"/>
          </p:cNvSpPr>
          <p:nvPr>
            <p:ph type="body" idx="1"/>
          </p:nvPr>
        </p:nvSpPr>
        <p:spPr>
          <a:xfrm>
            <a:off x="1154955"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4" name="Google Shape;134;p29"/>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9"/>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panoramique avec légende">
  <p:cSld name="Image panoramique avec légende">
    <p:spTree>
      <p:nvGrpSpPr>
        <p:cNvPr id="1" name="Shape 138"/>
        <p:cNvGrpSpPr/>
        <p:nvPr/>
      </p:nvGrpSpPr>
      <p:grpSpPr>
        <a:xfrm>
          <a:off x="0" y="0"/>
          <a:ext cx="0" cy="0"/>
          <a:chOff x="0" y="0"/>
          <a:chExt cx="0" cy="0"/>
        </a:xfrm>
      </p:grpSpPr>
      <p:grpSp>
        <p:nvGrpSpPr>
          <p:cNvPr id="139" name="Google Shape;139;p30"/>
          <p:cNvGrpSpPr/>
          <p:nvPr/>
        </p:nvGrpSpPr>
        <p:grpSpPr>
          <a:xfrm>
            <a:off x="0" y="-2373"/>
            <a:ext cx="12192000" cy="6867027"/>
            <a:chOff x="0" y="-2373"/>
            <a:chExt cx="12192000" cy="6867027"/>
          </a:xfrm>
        </p:grpSpPr>
        <p:sp>
          <p:nvSpPr>
            <p:cNvPr id="140" name="Google Shape;140;p3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0"/>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0"/>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0"/>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48" name="Google Shape;148;p3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30"/>
          <p:cNvSpPr txBox="1">
            <a:spLocks noGrp="1"/>
          </p:cNvSpPr>
          <p:nvPr>
            <p:ph type="title"/>
          </p:nvPr>
        </p:nvSpPr>
        <p:spPr>
          <a:xfrm>
            <a:off x="1154956" y="4966674"/>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0"/>
          <p:cNvSpPr>
            <a:spLocks noGrp="1"/>
          </p:cNvSpPr>
          <p:nvPr>
            <p:ph type="pic" idx="2"/>
          </p:nvPr>
        </p:nvSpPr>
        <p:spPr>
          <a:xfrm>
            <a:off x="1154955" y="685800"/>
            <a:ext cx="8825658"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51" name="Google Shape;151;p30"/>
          <p:cNvSpPr txBox="1">
            <a:spLocks noGrp="1"/>
          </p:cNvSpPr>
          <p:nvPr>
            <p:ph type="body" idx="1"/>
          </p:nvPr>
        </p:nvSpPr>
        <p:spPr>
          <a:xfrm>
            <a:off x="1154956" y="553666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2" name="Google Shape;152;p30"/>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30"/>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3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légende">
  <p:cSld name="Titre et légende">
    <p:spTree>
      <p:nvGrpSpPr>
        <p:cNvPr id="1" name="Shape 156"/>
        <p:cNvGrpSpPr/>
        <p:nvPr/>
      </p:nvGrpSpPr>
      <p:grpSpPr>
        <a:xfrm>
          <a:off x="0" y="0"/>
          <a:ext cx="0" cy="0"/>
          <a:chOff x="0" y="0"/>
          <a:chExt cx="0" cy="0"/>
        </a:xfrm>
      </p:grpSpPr>
      <p:grpSp>
        <p:nvGrpSpPr>
          <p:cNvPr id="157" name="Google Shape;157;p31"/>
          <p:cNvGrpSpPr/>
          <p:nvPr/>
        </p:nvGrpSpPr>
        <p:grpSpPr>
          <a:xfrm>
            <a:off x="0" y="-2373"/>
            <a:ext cx="12192000" cy="6867027"/>
            <a:chOff x="0" y="-2373"/>
            <a:chExt cx="12192000" cy="6867027"/>
          </a:xfrm>
        </p:grpSpPr>
        <p:sp>
          <p:nvSpPr>
            <p:cNvPr id="158" name="Google Shape;158;p3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1"/>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1"/>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1"/>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1"/>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1"/>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1"/>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66" name="Google Shape;166;p3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7" name="Google Shape;167;p31"/>
          <p:cNvSpPr txBox="1">
            <a:spLocks noGrp="1"/>
          </p:cNvSpPr>
          <p:nvPr>
            <p:ph type="title"/>
          </p:nvPr>
        </p:nvSpPr>
        <p:spPr>
          <a:xfrm>
            <a:off x="1154954" y="1063416"/>
            <a:ext cx="8825659" cy="137975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31"/>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69" name="Google Shape;169;p31"/>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31"/>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3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itation avec légende">
  <p:cSld name="Citation avec légende">
    <p:spTree>
      <p:nvGrpSpPr>
        <p:cNvPr id="1" name="Shape 173"/>
        <p:cNvGrpSpPr/>
        <p:nvPr/>
      </p:nvGrpSpPr>
      <p:grpSpPr>
        <a:xfrm>
          <a:off x="0" y="0"/>
          <a:ext cx="0" cy="0"/>
          <a:chOff x="0" y="0"/>
          <a:chExt cx="0" cy="0"/>
        </a:xfrm>
      </p:grpSpPr>
      <p:grpSp>
        <p:nvGrpSpPr>
          <p:cNvPr id="174" name="Google Shape;174;p32"/>
          <p:cNvGrpSpPr/>
          <p:nvPr/>
        </p:nvGrpSpPr>
        <p:grpSpPr>
          <a:xfrm>
            <a:off x="0" y="-2373"/>
            <a:ext cx="12192000" cy="6867027"/>
            <a:chOff x="0" y="-2373"/>
            <a:chExt cx="12192000" cy="6867027"/>
          </a:xfrm>
        </p:grpSpPr>
        <p:sp>
          <p:nvSpPr>
            <p:cNvPr id="175" name="Google Shape;175;p3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2"/>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3" name="Google Shape;183;p3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4" name="Google Shape;184;p32"/>
          <p:cNvSpPr txBox="1"/>
          <p:nvPr/>
        </p:nvSpPr>
        <p:spPr>
          <a:xfrm>
            <a:off x="9719438" y="2631815"/>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600" b="0" i="0">
                <a:solidFill>
                  <a:schemeClr val="accent1"/>
                </a:solidFill>
                <a:latin typeface="Arial"/>
                <a:ea typeface="Arial"/>
                <a:cs typeface="Arial"/>
                <a:sym typeface="Arial"/>
              </a:rPr>
              <a:t>”</a:t>
            </a:r>
            <a:endParaRPr/>
          </a:p>
        </p:txBody>
      </p:sp>
      <p:sp>
        <p:nvSpPr>
          <p:cNvPr id="185" name="Google Shape;185;p32"/>
          <p:cNvSpPr txBox="1"/>
          <p:nvPr/>
        </p:nvSpPr>
        <p:spPr>
          <a:xfrm>
            <a:off x="898295" y="591093"/>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9600" b="0" i="0">
                <a:solidFill>
                  <a:schemeClr val="accent1"/>
                </a:solidFill>
                <a:latin typeface="Arial"/>
                <a:ea typeface="Arial"/>
                <a:cs typeface="Arial"/>
                <a:sym typeface="Arial"/>
              </a:rPr>
              <a:t>“</a:t>
            </a:r>
            <a:endParaRPr/>
          </a:p>
        </p:txBody>
      </p:sp>
      <p:sp>
        <p:nvSpPr>
          <p:cNvPr id="186" name="Google Shape;186;p32"/>
          <p:cNvSpPr txBox="1">
            <a:spLocks noGrp="1"/>
          </p:cNvSpPr>
          <p:nvPr>
            <p:ph type="title"/>
          </p:nvPr>
        </p:nvSpPr>
        <p:spPr>
          <a:xfrm>
            <a:off x="1581878" y="980517"/>
            <a:ext cx="8453906" cy="26982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2"/>
          <p:cNvSpPr txBox="1">
            <a:spLocks noGrp="1"/>
          </p:cNvSpPr>
          <p:nvPr>
            <p:ph type="body" idx="1"/>
          </p:nvPr>
        </p:nvSpPr>
        <p:spPr>
          <a:xfrm>
            <a:off x="1945945" y="3678766"/>
            <a:ext cx="7725772"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chemeClr val="accent1"/>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88" name="Google Shape;188;p32"/>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89" name="Google Shape;189;p32"/>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32"/>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3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rte nom">
  <p:cSld name="Carte nom">
    <p:spTree>
      <p:nvGrpSpPr>
        <p:cNvPr id="1" name="Shape 193"/>
        <p:cNvGrpSpPr/>
        <p:nvPr/>
      </p:nvGrpSpPr>
      <p:grpSpPr>
        <a:xfrm>
          <a:off x="0" y="0"/>
          <a:ext cx="0" cy="0"/>
          <a:chOff x="0" y="0"/>
          <a:chExt cx="0" cy="0"/>
        </a:xfrm>
      </p:grpSpPr>
      <p:grpSp>
        <p:nvGrpSpPr>
          <p:cNvPr id="194" name="Google Shape;194;p33"/>
          <p:cNvGrpSpPr/>
          <p:nvPr/>
        </p:nvGrpSpPr>
        <p:grpSpPr>
          <a:xfrm>
            <a:off x="0" y="-2373"/>
            <a:ext cx="12192000" cy="6867027"/>
            <a:chOff x="0" y="-2373"/>
            <a:chExt cx="12192000" cy="6867027"/>
          </a:xfrm>
        </p:grpSpPr>
        <p:sp>
          <p:nvSpPr>
            <p:cNvPr id="195" name="Google Shape;195;p3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3"/>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3"/>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3"/>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3"/>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3"/>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03" name="Google Shape;203;p3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4" name="Google Shape;204;p33"/>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33"/>
          <p:cNvSpPr txBox="1">
            <a:spLocks noGrp="1"/>
          </p:cNvSpPr>
          <p:nvPr>
            <p:ph type="body" idx="1"/>
          </p:nvPr>
        </p:nvSpPr>
        <p:spPr>
          <a:xfrm>
            <a:off x="1154954" y="5033068"/>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206" name="Google Shape;206;p33"/>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33"/>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3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onnes d’image">
  <p:cSld name="3 colonnes d’image">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34"/>
          <p:cNvSpPr txBox="1">
            <a:spLocks noGrp="1"/>
          </p:cNvSpPr>
          <p:nvPr>
            <p:ph type="body" idx="1"/>
          </p:nvPr>
        </p:nvSpPr>
        <p:spPr>
          <a:xfrm>
            <a:off x="1154952" y="4532845"/>
            <a:ext cx="30504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3" name="Google Shape;213;p34"/>
          <p:cNvSpPr>
            <a:spLocks noGrp="1"/>
          </p:cNvSpPr>
          <p:nvPr>
            <p:ph type="pic" idx="2"/>
          </p:nvPr>
        </p:nvSpPr>
        <p:spPr>
          <a:xfrm>
            <a:off x="1334552"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4" name="Google Shape;214;p34"/>
          <p:cNvSpPr txBox="1">
            <a:spLocks noGrp="1"/>
          </p:cNvSpPr>
          <p:nvPr>
            <p:ph type="body" idx="3"/>
          </p:nvPr>
        </p:nvSpPr>
        <p:spPr>
          <a:xfrm>
            <a:off x="1154953" y="5109107"/>
            <a:ext cx="3050437" cy="9179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5" name="Google Shape;215;p34"/>
          <p:cNvSpPr txBox="1">
            <a:spLocks noGrp="1"/>
          </p:cNvSpPr>
          <p:nvPr>
            <p:ph type="body" idx="4"/>
          </p:nvPr>
        </p:nvSpPr>
        <p:spPr>
          <a:xfrm>
            <a:off x="4572537" y="4532846"/>
            <a:ext cx="3046766" cy="651156"/>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6" name="Google Shape;216;p34"/>
          <p:cNvSpPr>
            <a:spLocks noGrp="1"/>
          </p:cNvSpPr>
          <p:nvPr>
            <p:ph type="pic" idx="5"/>
          </p:nvPr>
        </p:nvSpPr>
        <p:spPr>
          <a:xfrm>
            <a:off x="4748463" y="2603500"/>
            <a:ext cx="2691241"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7" name="Google Shape;217;p34"/>
          <p:cNvSpPr txBox="1">
            <a:spLocks noGrp="1"/>
          </p:cNvSpPr>
          <p:nvPr>
            <p:ph type="body" idx="6"/>
          </p:nvPr>
        </p:nvSpPr>
        <p:spPr>
          <a:xfrm>
            <a:off x="4568865" y="5184002"/>
            <a:ext cx="3050438" cy="84305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8" name="Google Shape;218;p34"/>
          <p:cNvSpPr txBox="1">
            <a:spLocks noGrp="1"/>
          </p:cNvSpPr>
          <p:nvPr>
            <p:ph type="body" idx="7"/>
          </p:nvPr>
        </p:nvSpPr>
        <p:spPr>
          <a:xfrm>
            <a:off x="7983434" y="4532847"/>
            <a:ext cx="3050438" cy="651154"/>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9" name="Google Shape;219;p34"/>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20" name="Google Shape;220;p34"/>
          <p:cNvSpPr txBox="1">
            <a:spLocks noGrp="1"/>
          </p:cNvSpPr>
          <p:nvPr>
            <p:ph type="body" idx="9"/>
          </p:nvPr>
        </p:nvSpPr>
        <p:spPr>
          <a:xfrm>
            <a:off x="7983434" y="5184001"/>
            <a:ext cx="3050437" cy="84305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21" name="Google Shape;221;p34"/>
          <p:cNvCxnSpPr/>
          <p:nvPr/>
        </p:nvCxnSpPr>
        <p:spPr>
          <a:xfrm>
            <a:off x="4388153" y="2603500"/>
            <a:ext cx="0" cy="3517594"/>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22" name="Google Shape;222;p34"/>
          <p:cNvCxnSpPr/>
          <p:nvPr/>
        </p:nvCxnSpPr>
        <p:spPr>
          <a:xfrm>
            <a:off x="7801905" y="2603500"/>
            <a:ext cx="0" cy="3492500"/>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23" name="Google Shape;223;p34"/>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34"/>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1154953" y="973668"/>
            <a:ext cx="8825660"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35"/>
          <p:cNvSpPr txBox="1">
            <a:spLocks noGrp="1"/>
          </p:cNvSpPr>
          <p:nvPr>
            <p:ph type="body" idx="1"/>
          </p:nvPr>
        </p:nvSpPr>
        <p:spPr>
          <a:xfrm rot="5400000">
            <a:off x="3827511" y="-69056"/>
            <a:ext cx="3416300" cy="876141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29" name="Google Shape;229;p35"/>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35"/>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232"/>
        <p:cNvGrpSpPr/>
        <p:nvPr/>
      </p:nvGrpSpPr>
      <p:grpSpPr>
        <a:xfrm>
          <a:off x="0" y="0"/>
          <a:ext cx="0" cy="0"/>
          <a:chOff x="0" y="0"/>
          <a:chExt cx="0" cy="0"/>
        </a:xfrm>
      </p:grpSpPr>
      <p:grpSp>
        <p:nvGrpSpPr>
          <p:cNvPr id="233" name="Google Shape;233;p36"/>
          <p:cNvGrpSpPr/>
          <p:nvPr/>
        </p:nvGrpSpPr>
        <p:grpSpPr>
          <a:xfrm>
            <a:off x="0" y="-2373"/>
            <a:ext cx="12192000" cy="6867027"/>
            <a:chOff x="0" y="-2373"/>
            <a:chExt cx="12192000" cy="6867027"/>
          </a:xfrm>
        </p:grpSpPr>
        <p:sp>
          <p:nvSpPr>
            <p:cNvPr id="234" name="Google Shape;234;p3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6"/>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3" name="Google Shape;243;p3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4" name="Google Shape;244;p36"/>
          <p:cNvSpPr txBox="1">
            <a:spLocks noGrp="1"/>
          </p:cNvSpPr>
          <p:nvPr>
            <p:ph type="title"/>
          </p:nvPr>
        </p:nvSpPr>
        <p:spPr>
          <a:xfrm rot="5400000">
            <a:off x="6909428" y="2945796"/>
            <a:ext cx="4748589" cy="141393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36"/>
          <p:cNvSpPr txBox="1">
            <a:spLocks noGrp="1"/>
          </p:cNvSpPr>
          <p:nvPr>
            <p:ph type="body" idx="1"/>
          </p:nvPr>
        </p:nvSpPr>
        <p:spPr>
          <a:xfrm rot="5400000">
            <a:off x="1904432" y="528990"/>
            <a:ext cx="4748590" cy="6247546"/>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6" name="Google Shape;246;p36"/>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36"/>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3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7"/>
        <p:cNvGrpSpPr/>
        <p:nvPr/>
      </p:nvGrpSpPr>
      <p:grpSpPr>
        <a:xfrm>
          <a:off x="0" y="0"/>
          <a:ext cx="0" cy="0"/>
          <a:chOff x="0" y="0"/>
          <a:chExt cx="0" cy="0"/>
        </a:xfrm>
      </p:grpSpPr>
      <p:sp>
        <p:nvSpPr>
          <p:cNvPr id="38" name="Google Shape;38;p21"/>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0" name="Google Shape;40;p21"/>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1"/>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43"/>
        <p:cNvGrpSpPr/>
        <p:nvPr/>
      </p:nvGrpSpPr>
      <p:grpSpPr>
        <a:xfrm>
          <a:off x="0" y="0"/>
          <a:ext cx="0" cy="0"/>
          <a:chOff x="0" y="0"/>
          <a:chExt cx="0" cy="0"/>
        </a:xfrm>
      </p:grpSpPr>
      <p:sp>
        <p:nvSpPr>
          <p:cNvPr id="44" name="Google Shape;44;p2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2"/>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6" name="Google Shape;46;p22"/>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7" name="Google Shape;47;p22"/>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olonnes">
  <p:cSld name="3 colonnes">
    <p:spTree>
      <p:nvGrpSpPr>
        <p:cNvPr id="1" name="Shape 50"/>
        <p:cNvGrpSpPr/>
        <p:nvPr/>
      </p:nvGrpSpPr>
      <p:grpSpPr>
        <a:xfrm>
          <a:off x="0" y="0"/>
          <a:ext cx="0" cy="0"/>
          <a:chOff x="0" y="0"/>
          <a:chExt cx="0" cy="0"/>
        </a:xfrm>
      </p:grpSpPr>
      <p:sp>
        <p:nvSpPr>
          <p:cNvPr id="51" name="Google Shape;51;p2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body" idx="1"/>
          </p:nvPr>
        </p:nvSpPr>
        <p:spPr>
          <a:xfrm>
            <a:off x="1154954" y="2617299"/>
            <a:ext cx="312916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3" name="Google Shape;53;p23"/>
          <p:cNvSpPr txBox="1">
            <a:spLocks noGrp="1"/>
          </p:cNvSpPr>
          <p:nvPr>
            <p:ph type="body" idx="2"/>
          </p:nvPr>
        </p:nvSpPr>
        <p:spPr>
          <a:xfrm>
            <a:off x="1154954" y="3193561"/>
            <a:ext cx="3129168" cy="283349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54" name="Google Shape;54;p23"/>
          <p:cNvSpPr txBox="1">
            <a:spLocks noGrp="1"/>
          </p:cNvSpPr>
          <p:nvPr>
            <p:ph type="body" idx="3"/>
          </p:nvPr>
        </p:nvSpPr>
        <p:spPr>
          <a:xfrm>
            <a:off x="4512721" y="2603502"/>
            <a:ext cx="314538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5" name="Google Shape;55;p23"/>
          <p:cNvSpPr txBox="1">
            <a:spLocks noGrp="1"/>
          </p:cNvSpPr>
          <p:nvPr>
            <p:ph type="body" idx="4"/>
          </p:nvPr>
        </p:nvSpPr>
        <p:spPr>
          <a:xfrm>
            <a:off x="4512721" y="3193561"/>
            <a:ext cx="3145380" cy="2833495"/>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56" name="Google Shape;56;p23"/>
          <p:cNvSpPr txBox="1">
            <a:spLocks noGrp="1"/>
          </p:cNvSpPr>
          <p:nvPr>
            <p:ph type="body" idx="5"/>
          </p:nvPr>
        </p:nvSpPr>
        <p:spPr>
          <a:xfrm>
            <a:off x="7886700" y="2617299"/>
            <a:ext cx="3161029" cy="576261"/>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7" name="Google Shape;57;p23"/>
          <p:cNvSpPr txBox="1">
            <a:spLocks noGrp="1"/>
          </p:cNvSpPr>
          <p:nvPr>
            <p:ph type="body" idx="6"/>
          </p:nvPr>
        </p:nvSpPr>
        <p:spPr>
          <a:xfrm>
            <a:off x="7886700" y="3193561"/>
            <a:ext cx="3164719" cy="28334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58" name="Google Shape;58;p23"/>
          <p:cNvCxnSpPr/>
          <p:nvPr/>
        </p:nvCxnSpPr>
        <p:spPr>
          <a:xfrm>
            <a:off x="4403971" y="2569633"/>
            <a:ext cx="0" cy="3492499"/>
          </a:xfrm>
          <a:prstGeom prst="straightConnector1">
            <a:avLst/>
          </a:prstGeom>
          <a:noFill/>
          <a:ln w="12700" cap="flat" cmpd="sng">
            <a:solidFill>
              <a:schemeClr val="accent1">
                <a:alpha val="40784"/>
              </a:schemeClr>
            </a:solidFill>
            <a:prstDash val="solid"/>
            <a:round/>
            <a:headEnd type="none" w="sm" len="sm"/>
            <a:tailEnd type="none" w="sm" len="sm"/>
          </a:ln>
        </p:spPr>
      </p:cxnSp>
      <p:cxnSp>
        <p:nvCxnSpPr>
          <p:cNvPr id="59" name="Google Shape;59;p23"/>
          <p:cNvCxnSpPr/>
          <p:nvPr/>
        </p:nvCxnSpPr>
        <p:spPr>
          <a:xfrm>
            <a:off x="7772401" y="2569633"/>
            <a:ext cx="0" cy="3492499"/>
          </a:xfrm>
          <a:prstGeom prst="straightConnector1">
            <a:avLst/>
          </a:prstGeom>
          <a:noFill/>
          <a:ln w="12700" cap="flat" cmpd="sng">
            <a:solidFill>
              <a:schemeClr val="accent1">
                <a:alpha val="40784"/>
              </a:schemeClr>
            </a:solidFill>
            <a:prstDash val="solid"/>
            <a:round/>
            <a:headEnd type="none" w="sm" len="sm"/>
            <a:tailEnd type="none" w="sm" len="sm"/>
          </a:ln>
        </p:spPr>
      </p:cxnSp>
      <p:sp>
        <p:nvSpPr>
          <p:cNvPr id="60" name="Google Shape;60;p23"/>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63"/>
        <p:cNvGrpSpPr/>
        <p:nvPr/>
      </p:nvGrpSpPr>
      <p:grpSpPr>
        <a:xfrm>
          <a:off x="0" y="0"/>
          <a:ext cx="0" cy="0"/>
          <a:chOff x="0" y="0"/>
          <a:chExt cx="0" cy="0"/>
        </a:xfrm>
      </p:grpSpPr>
      <p:grpSp>
        <p:nvGrpSpPr>
          <p:cNvPr id="64" name="Google Shape;64;p24"/>
          <p:cNvGrpSpPr/>
          <p:nvPr/>
        </p:nvGrpSpPr>
        <p:grpSpPr>
          <a:xfrm>
            <a:off x="0" y="-2373"/>
            <a:ext cx="12192000" cy="6867027"/>
            <a:chOff x="0" y="-2373"/>
            <a:chExt cx="12192000" cy="6867027"/>
          </a:xfrm>
        </p:grpSpPr>
        <p:sp>
          <p:nvSpPr>
            <p:cNvPr id="65" name="Google Shape;65;p2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4"/>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4"/>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4"/>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74" name="Google Shape;74;p2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5" name="Google Shape;75;p24"/>
          <p:cNvSpPr txBox="1">
            <a:spLocks noGrp="1"/>
          </p:cNvSpPr>
          <p:nvPr>
            <p:ph type="title"/>
          </p:nvPr>
        </p:nvSpPr>
        <p:spPr>
          <a:xfrm>
            <a:off x="1154956" y="2677645"/>
            <a:ext cx="4351023" cy="22838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body" idx="1"/>
          </p:nvPr>
        </p:nvSpPr>
        <p:spPr>
          <a:xfrm>
            <a:off x="6895558" y="2677644"/>
            <a:ext cx="3755379" cy="2283823"/>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77" name="Google Shape;77;p24"/>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81"/>
        <p:cNvGrpSpPr/>
        <p:nvPr/>
      </p:nvGrpSpPr>
      <p:grpSpPr>
        <a:xfrm>
          <a:off x="0" y="0"/>
          <a:ext cx="0" cy="0"/>
          <a:chOff x="0" y="0"/>
          <a:chExt cx="0" cy="0"/>
        </a:xfrm>
      </p:grpSpPr>
      <p:sp>
        <p:nvSpPr>
          <p:cNvPr id="82" name="Google Shape;82;p25"/>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84" name="Google Shape;84;p25"/>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5" name="Google Shape;85;p25"/>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86" name="Google Shape;86;p25"/>
          <p:cNvSpPr txBox="1">
            <a:spLocks noGrp="1"/>
          </p:cNvSpPr>
          <p:nvPr>
            <p:ph type="body" idx="4"/>
          </p:nvPr>
        </p:nvSpPr>
        <p:spPr>
          <a:xfrm>
            <a:off x="6208710"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7" name="Google Shape;87;p25"/>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5"/>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90"/>
        <p:cNvGrpSpPr/>
        <p:nvPr/>
      </p:nvGrpSpPr>
      <p:grpSpPr>
        <a:xfrm>
          <a:off x="0" y="0"/>
          <a:ext cx="0" cy="0"/>
          <a:chOff x="0" y="0"/>
          <a:chExt cx="0" cy="0"/>
        </a:xfrm>
      </p:grpSpPr>
      <p:sp>
        <p:nvSpPr>
          <p:cNvPr id="91" name="Google Shape;91;p26"/>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6"/>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6"/>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95"/>
        <p:cNvGrpSpPr/>
        <p:nvPr/>
      </p:nvGrpSpPr>
      <p:grpSpPr>
        <a:xfrm>
          <a:off x="0" y="0"/>
          <a:ext cx="0" cy="0"/>
          <a:chOff x="0" y="0"/>
          <a:chExt cx="0" cy="0"/>
        </a:xfrm>
      </p:grpSpPr>
      <p:sp>
        <p:nvSpPr>
          <p:cNvPr id="96" name="Google Shape;96;p27"/>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7"/>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00"/>
        <p:cNvGrpSpPr/>
        <p:nvPr/>
      </p:nvGrpSpPr>
      <p:grpSpPr>
        <a:xfrm>
          <a:off x="0" y="0"/>
          <a:ext cx="0" cy="0"/>
          <a:chOff x="0" y="0"/>
          <a:chExt cx="0" cy="0"/>
        </a:xfrm>
      </p:grpSpPr>
      <p:grpSp>
        <p:nvGrpSpPr>
          <p:cNvPr id="101" name="Google Shape;101;p28"/>
          <p:cNvGrpSpPr/>
          <p:nvPr/>
        </p:nvGrpSpPr>
        <p:grpSpPr>
          <a:xfrm>
            <a:off x="0" y="-2373"/>
            <a:ext cx="12192000" cy="6867027"/>
            <a:chOff x="0" y="-2373"/>
            <a:chExt cx="12192000" cy="6867027"/>
          </a:xfrm>
        </p:grpSpPr>
        <p:sp>
          <p:nvSpPr>
            <p:cNvPr id="102" name="Google Shape;102;p2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8"/>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8"/>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8"/>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8"/>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8"/>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8"/>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8"/>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8"/>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1" name="Google Shape;111;p2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2" name="Google Shape;112;p28"/>
          <p:cNvSpPr txBox="1">
            <a:spLocks noGrp="1"/>
          </p:cNvSpPr>
          <p:nvPr>
            <p:ph type="title"/>
          </p:nvPr>
        </p:nvSpPr>
        <p:spPr>
          <a:xfrm>
            <a:off x="1154954" y="1295400"/>
            <a:ext cx="2793159"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8"/>
          <p:cNvSpPr txBox="1">
            <a:spLocks noGrp="1"/>
          </p:cNvSpPr>
          <p:nvPr>
            <p:ph type="body" idx="1"/>
          </p:nvPr>
        </p:nvSpPr>
        <p:spPr>
          <a:xfrm>
            <a:off x="5781146" y="1447800"/>
            <a:ext cx="5190065" cy="4572000"/>
          </a:xfrm>
          <a:prstGeom prst="rect">
            <a:avLst/>
          </a:prstGeom>
          <a:noFill/>
          <a:ln>
            <a:noFill/>
          </a:ln>
        </p:spPr>
        <p:txBody>
          <a:bodyPr spcFirstLastPara="1" wrap="square" lIns="91425" tIns="45700" rIns="91425" bIns="45700" anchor="ctr"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28"/>
          <p:cNvSpPr txBox="1">
            <a:spLocks noGrp="1"/>
          </p:cNvSpPr>
          <p:nvPr>
            <p:ph type="body" idx="2"/>
          </p:nvPr>
        </p:nvSpPr>
        <p:spPr>
          <a:xfrm>
            <a:off x="1154955" y="2895600"/>
            <a:ext cx="2793158" cy="312927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5" name="Google Shape;115;p28"/>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8"/>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l="-44000" r="-44000"/>
          </a:stretch>
        </a:blipFill>
        <a:effectLst/>
      </p:bgPr>
    </p:bg>
    <p:spTree>
      <p:nvGrpSpPr>
        <p:cNvPr id="1" name="Shape 5"/>
        <p:cNvGrpSpPr/>
        <p:nvPr/>
      </p:nvGrpSpPr>
      <p:grpSpPr>
        <a:xfrm>
          <a:off x="0" y="0"/>
          <a:ext cx="0" cy="0"/>
          <a:chOff x="0" y="0"/>
          <a:chExt cx="0" cy="0"/>
        </a:xfrm>
      </p:grpSpPr>
      <p:grpSp>
        <p:nvGrpSpPr>
          <p:cNvPr id="6" name="Google Shape;6;p19"/>
          <p:cNvGrpSpPr/>
          <p:nvPr/>
        </p:nvGrpSpPr>
        <p:grpSpPr>
          <a:xfrm>
            <a:off x="0" y="-2373"/>
            <a:ext cx="12192000" cy="6867027"/>
            <a:chOff x="0" y="-2373"/>
            <a:chExt cx="12192000" cy="6867027"/>
          </a:xfrm>
        </p:grpSpPr>
        <p:sp>
          <p:nvSpPr>
            <p:cNvPr id="7" name="Google Shape;7;p19"/>
            <p:cNvSpPr/>
            <p:nvPr/>
          </p:nvSpPr>
          <p:spPr>
            <a:xfrm>
              <a:off x="0" y="0"/>
              <a:ext cx="12192000" cy="6858000"/>
            </a:xfrm>
            <a:prstGeom prst="rect">
              <a:avLst/>
            </a:prstGeom>
            <a:blipFill rotWithShape="1">
              <a:blip r:embed="rId20">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9"/>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9"/>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9"/>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9"/>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9"/>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9"/>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9"/>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 name="Google Shape;17;p19"/>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8" name="Google Shape;18;p19"/>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19"/>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1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prodecys.com/formation-methode-agile-de-gestion-de-projet/"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www.hermes.admin.ch/" TargetMode="External"/><Relationship Id="rId2" Type="http://schemas.openxmlformats.org/officeDocument/2006/relationships/hyperlink" Target="https://www.prodecys.com/la-methode-hermes/" TargetMode="Externa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
          <p:cNvSpPr txBox="1">
            <a:spLocks noGrp="1"/>
          </p:cNvSpPr>
          <p:nvPr>
            <p:ph type="ctrTitle"/>
          </p:nvPr>
        </p:nvSpPr>
        <p:spPr>
          <a:xfrm>
            <a:off x="1078172" y="1060296"/>
            <a:ext cx="9648967" cy="4730904"/>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C00000"/>
              </a:buClr>
              <a:buSzPts val="9600"/>
              <a:buFont typeface="Arial"/>
              <a:buNone/>
            </a:pPr>
            <a:r>
              <a:rPr lang="fr-FR" sz="7200" b="1" dirty="0" smtClean="0">
                <a:solidFill>
                  <a:srgbClr val="EB7805"/>
                </a:solidFill>
                <a:effectLst>
                  <a:outerShdw blurRad="38100" dist="38100" dir="2700000" algn="tl">
                    <a:srgbClr val="000000">
                      <a:alpha val="43137"/>
                    </a:srgbClr>
                  </a:outerShdw>
                </a:effectLst>
                <a:latin typeface="Aldhabi" panose="01000000000000000000" pitchFamily="2" charset="-78"/>
                <a:ea typeface="Arial"/>
                <a:cs typeface="Aldhabi" panose="01000000000000000000" pitchFamily="2" charset="-78"/>
                <a:sym typeface="Arial"/>
              </a:rPr>
              <a:t/>
            </a:r>
            <a:br>
              <a:rPr lang="fr-FR" sz="7200" b="1" dirty="0" smtClean="0">
                <a:solidFill>
                  <a:srgbClr val="EB7805"/>
                </a:solidFill>
                <a:effectLst>
                  <a:outerShdw blurRad="38100" dist="38100" dir="2700000" algn="tl">
                    <a:srgbClr val="000000">
                      <a:alpha val="43137"/>
                    </a:srgbClr>
                  </a:outerShdw>
                </a:effectLst>
                <a:latin typeface="Aldhabi" panose="01000000000000000000" pitchFamily="2" charset="-78"/>
                <a:ea typeface="Arial"/>
                <a:cs typeface="Aldhabi" panose="01000000000000000000" pitchFamily="2" charset="-78"/>
                <a:sym typeface="Arial"/>
              </a:rPr>
            </a:br>
            <a:r>
              <a:rPr lang="fr-FR" sz="7200" b="1" dirty="0" smtClean="0">
                <a:solidFill>
                  <a:srgbClr val="EB7805"/>
                </a:solidFill>
                <a:effectLst>
                  <a:outerShdw blurRad="38100" dist="38100" dir="2700000" algn="tl">
                    <a:srgbClr val="000000">
                      <a:alpha val="43137"/>
                    </a:srgbClr>
                  </a:outerShdw>
                </a:effectLst>
                <a:latin typeface="Aldhabi" panose="01000000000000000000" pitchFamily="2" charset="-78"/>
                <a:ea typeface="Arial"/>
                <a:cs typeface="Aldhabi" panose="01000000000000000000" pitchFamily="2" charset="-78"/>
                <a:sym typeface="Arial"/>
              </a:rPr>
              <a:t>Exposé </a:t>
            </a:r>
            <a:r>
              <a:rPr lang="fr-FR" sz="7200" b="1" dirty="0" smtClean="0">
                <a:solidFill>
                  <a:srgbClr val="EB7805"/>
                </a:solidFill>
                <a:effectLst>
                  <a:outerShdw blurRad="38100" dist="38100" dir="2700000" algn="tl">
                    <a:srgbClr val="000000">
                      <a:alpha val="43137"/>
                    </a:srgbClr>
                  </a:outerShdw>
                </a:effectLst>
                <a:latin typeface="Aldhabi" panose="01000000000000000000" pitchFamily="2" charset="-78"/>
                <a:ea typeface="Arial"/>
                <a:cs typeface="Aldhabi" panose="01000000000000000000" pitchFamily="2" charset="-78"/>
                <a:sym typeface="Arial"/>
              </a:rPr>
              <a:t>sur une méthode de gestion de projet:</a:t>
            </a:r>
            <a:r>
              <a:rPr lang="fr-FR" sz="7200" b="1" dirty="0" smtClean="0">
                <a:solidFill>
                  <a:srgbClr val="62828E"/>
                </a:solidFill>
                <a:effectLst>
                  <a:outerShdw blurRad="38100" dist="38100" dir="2700000" algn="tl">
                    <a:srgbClr val="000000">
                      <a:alpha val="43137"/>
                    </a:srgbClr>
                  </a:outerShdw>
                </a:effectLst>
                <a:latin typeface="Aldhabi" panose="01000000000000000000" pitchFamily="2" charset="-78"/>
                <a:ea typeface="Arial"/>
                <a:cs typeface="Aldhabi" panose="01000000000000000000" pitchFamily="2" charset="-78"/>
                <a:sym typeface="Arial"/>
              </a:rPr>
              <a:t/>
            </a:r>
            <a:br>
              <a:rPr lang="fr-FR" sz="7200" b="1" dirty="0" smtClean="0">
                <a:solidFill>
                  <a:srgbClr val="62828E"/>
                </a:solidFill>
                <a:effectLst>
                  <a:outerShdw blurRad="38100" dist="38100" dir="2700000" algn="tl">
                    <a:srgbClr val="000000">
                      <a:alpha val="43137"/>
                    </a:srgbClr>
                  </a:outerShdw>
                </a:effectLst>
                <a:latin typeface="Aldhabi" panose="01000000000000000000" pitchFamily="2" charset="-78"/>
                <a:ea typeface="Arial"/>
                <a:cs typeface="Aldhabi" panose="01000000000000000000" pitchFamily="2" charset="-78"/>
                <a:sym typeface="Arial"/>
              </a:rPr>
            </a:br>
            <a:r>
              <a:rPr lang="fr-FR" sz="7200" b="1" dirty="0" smtClean="0">
                <a:solidFill>
                  <a:srgbClr val="FFFF00"/>
                </a:solidFill>
                <a:effectLst>
                  <a:outerShdw blurRad="38100" dist="38100" dir="2700000" algn="tl">
                    <a:srgbClr val="000000">
                      <a:alpha val="43137"/>
                    </a:srgbClr>
                  </a:outerShdw>
                </a:effectLst>
                <a:latin typeface="Aldhabi" panose="01000000000000000000" pitchFamily="2" charset="-78"/>
                <a:ea typeface="Arial"/>
                <a:cs typeface="Aldhabi" panose="01000000000000000000" pitchFamily="2" charset="-78"/>
                <a:sym typeface="Arial"/>
              </a:rPr>
              <a:t/>
            </a:r>
            <a:br>
              <a:rPr lang="fr-FR" sz="7200" b="1" dirty="0" smtClean="0">
                <a:solidFill>
                  <a:srgbClr val="FFFF00"/>
                </a:solidFill>
                <a:effectLst>
                  <a:outerShdw blurRad="38100" dist="38100" dir="2700000" algn="tl">
                    <a:srgbClr val="000000">
                      <a:alpha val="43137"/>
                    </a:srgbClr>
                  </a:outerShdw>
                </a:effectLst>
                <a:latin typeface="Aldhabi" panose="01000000000000000000" pitchFamily="2" charset="-78"/>
                <a:ea typeface="Arial"/>
                <a:cs typeface="Aldhabi" panose="01000000000000000000" pitchFamily="2" charset="-78"/>
                <a:sym typeface="Arial"/>
              </a:rPr>
            </a:br>
            <a:r>
              <a:rPr lang="fr-FR" sz="3600" b="1" u="sng" dirty="0" smtClean="0">
                <a:solidFill>
                  <a:srgbClr val="002060"/>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réalisé par </a:t>
            </a:r>
            <a:r>
              <a:rPr lang="fr-FR" sz="3600" b="1" dirty="0" smtClean="0">
                <a:solidFill>
                  <a:schemeClr val="accent1">
                    <a:lumMod val="60000"/>
                    <a:lumOff val="4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 </a:t>
            </a:r>
            <a:r>
              <a:rPr lang="fr-FR" sz="3600" b="1" dirty="0" smtClean="0">
                <a:solidFill>
                  <a:schemeClr val="accent5">
                    <a:lumMod val="20000"/>
                    <a:lumOff val="8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SOUMIYA MOURTAH ET ZAHRA BAWAFI</a:t>
            </a:r>
            <a:br>
              <a:rPr lang="fr-FR" sz="3600" b="1" dirty="0" smtClean="0">
                <a:solidFill>
                  <a:schemeClr val="accent5">
                    <a:lumMod val="20000"/>
                    <a:lumOff val="8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br>
            <a:r>
              <a:rPr lang="fr-FR" sz="3600" b="1" dirty="0" smtClean="0">
                <a:solidFill>
                  <a:srgbClr val="002060"/>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SMI S&amp;</a:t>
            </a:r>
            <a:r>
              <a:rPr lang="fr-FR" sz="3600" b="1" dirty="0" smtClean="0">
                <a:solidFill>
                  <a:schemeClr val="accent1">
                    <a:lumMod val="60000"/>
                    <a:lumOff val="4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
            </a:r>
            <a:br>
              <a:rPr lang="fr-FR" sz="3600" b="1" dirty="0" smtClean="0">
                <a:solidFill>
                  <a:schemeClr val="accent1">
                    <a:lumMod val="60000"/>
                    <a:lumOff val="4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br>
            <a:r>
              <a:rPr lang="fr-FR" sz="3600" b="1" u="sng" dirty="0" smtClean="0">
                <a:solidFill>
                  <a:srgbClr val="002060"/>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Encadré par </a:t>
            </a:r>
            <a:r>
              <a:rPr lang="fr-FR" sz="3600" b="1" dirty="0" smtClean="0">
                <a:solidFill>
                  <a:schemeClr val="accent1">
                    <a:lumMod val="60000"/>
                    <a:lumOff val="4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 </a:t>
            </a:r>
            <a:r>
              <a:rPr lang="fr-FR" sz="3600" b="1" dirty="0" err="1" smtClean="0">
                <a:solidFill>
                  <a:schemeClr val="accent5">
                    <a:lumMod val="20000"/>
                    <a:lumOff val="8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Mr</a:t>
            </a:r>
            <a:r>
              <a:rPr lang="fr-FR" sz="3600" b="1" dirty="0" err="1" smtClean="0">
                <a:solidFill>
                  <a:schemeClr val="accent5">
                    <a:lumMod val="20000"/>
                    <a:lumOff val="8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.YOUNESS</a:t>
            </a:r>
            <a:r>
              <a:rPr lang="fr-FR" sz="3600" b="1" dirty="0" smtClean="0">
                <a:solidFill>
                  <a:schemeClr val="accent5">
                    <a:lumMod val="20000"/>
                    <a:lumOff val="8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 </a:t>
            </a:r>
            <a:r>
              <a:rPr lang="fr-FR" sz="3600" b="1" dirty="0" smtClean="0">
                <a:solidFill>
                  <a:schemeClr val="accent5">
                    <a:lumMod val="20000"/>
                    <a:lumOff val="8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KHOURDIFI</a:t>
            </a:r>
            <a:r>
              <a:rPr lang="fr-FR" sz="3600" b="1" dirty="0" smtClean="0">
                <a:solidFill>
                  <a:schemeClr val="accent1">
                    <a:lumMod val="60000"/>
                    <a:lumOff val="4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t/>
            </a:r>
            <a:br>
              <a:rPr lang="fr-FR" sz="3600" b="1" dirty="0" smtClean="0">
                <a:solidFill>
                  <a:schemeClr val="accent1">
                    <a:lumMod val="60000"/>
                    <a:lumOff val="4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rPr>
            </a:br>
            <a:endParaRPr sz="3600" b="1" dirty="0">
              <a:solidFill>
                <a:schemeClr val="accent1">
                  <a:lumMod val="60000"/>
                  <a:lumOff val="40000"/>
                </a:schemeClr>
              </a:solidFill>
              <a:effectLst>
                <a:outerShdw blurRad="38100" dist="38100" dir="2700000" algn="tl">
                  <a:srgbClr val="000000">
                    <a:alpha val="43137"/>
                  </a:srgbClr>
                </a:outerShdw>
              </a:effectLst>
              <a:latin typeface="Agency FB" panose="020B0503020202020204" pitchFamily="34" charset="0"/>
              <a:ea typeface="Arial"/>
              <a:cs typeface="Andalus" panose="02020603050405020304" pitchFamily="18" charset="-78"/>
              <a:sym typeface="Arial"/>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1</a:t>
            </a:fld>
            <a:endParaRPr lang="fr-F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928255" y="0"/>
            <a:ext cx="8960402" cy="2632363"/>
          </a:xfrm>
        </p:spPr>
        <p:txBody>
          <a:bodyPr/>
          <a:lstStyle/>
          <a:p>
            <a:r>
              <a:rPr lang="fr-FR" sz="4400" b="1"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4.</a:t>
            </a:r>
            <a:r>
              <a:rPr lang="fr-F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Scénarios :</a:t>
            </a:r>
            <a:endParaRPr lang="fr-FR" sz="4400" dirty="0"/>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10</a:t>
            </a:fld>
            <a:endParaRPr lang="fr-FR"/>
          </a:p>
        </p:txBody>
      </p:sp>
      <p:pic>
        <p:nvPicPr>
          <p:cNvPr id="3" name="Image 2"/>
          <p:cNvPicPr>
            <a:picLocks noChangeAspect="1"/>
          </p:cNvPicPr>
          <p:nvPr/>
        </p:nvPicPr>
        <p:blipFill>
          <a:blip r:embed="rId2"/>
          <a:stretch>
            <a:fillRect/>
          </a:stretch>
        </p:blipFill>
        <p:spPr>
          <a:xfrm>
            <a:off x="1136073" y="2396837"/>
            <a:ext cx="9864436" cy="4281054"/>
          </a:xfrm>
          <a:prstGeom prst="rect">
            <a:avLst/>
          </a:prstGeom>
        </p:spPr>
      </p:pic>
    </p:spTree>
    <p:extLst>
      <p:ext uri="{BB962C8B-B14F-4D97-AF65-F5344CB8AC3E}">
        <p14:creationId xmlns:p14="http://schemas.microsoft.com/office/powerpoint/2010/main" val="982663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8"/>
          <p:cNvSpPr txBox="1">
            <a:spLocks noGrp="1"/>
          </p:cNvSpPr>
          <p:nvPr>
            <p:ph type="ctrTitle"/>
          </p:nvPr>
        </p:nvSpPr>
        <p:spPr>
          <a:xfrm>
            <a:off x="960992" y="783552"/>
            <a:ext cx="8825658" cy="105910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fr-FR" sz="4400" b="1"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4.</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Scénarios :</a:t>
            </a:r>
            <a:endParaRP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sp>
        <p:nvSpPr>
          <p:cNvPr id="305" name="Google Shape;305;p8"/>
          <p:cNvSpPr txBox="1">
            <a:spLocks noGrp="1"/>
          </p:cNvSpPr>
          <p:nvPr>
            <p:ph type="subTitle" idx="1"/>
          </p:nvPr>
        </p:nvSpPr>
        <p:spPr>
          <a:xfrm>
            <a:off x="1154954" y="1634835"/>
            <a:ext cx="9665446" cy="4544291"/>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endParaRPr dirty="0"/>
          </a:p>
          <a:p>
            <a:pPr marL="342900" lvl="0" indent="-342900" algn="l" rtl="0">
              <a:spcBef>
                <a:spcPts val="1000"/>
              </a:spcBef>
              <a:spcAft>
                <a:spcPts val="0"/>
              </a:spcAft>
              <a:buSzPts val="1440"/>
              <a:buChar char="►"/>
            </a:pPr>
            <a:r>
              <a:rPr lang="fr-FR" sz="2000" dirty="0">
                <a:solidFill>
                  <a:schemeClr val="bg1"/>
                </a:solidFill>
                <a:latin typeface="Arial" panose="020B0604020202020204" pitchFamily="34" charset="0"/>
                <a:cs typeface="Arial" panose="020B0604020202020204" pitchFamily="34" charset="0"/>
              </a:rPr>
              <a:t>Les projets comportent quatre phases, selon un modèle uniforme. Un projet commence par la phase d'initialisation, qui débouche sur la décision concernant la libération du projet, et se termine à la fin de la phase de déploiement, avec la décision concernant la clôture du projet. Des jalons sont placés au début et à la fin de chaque phase. Les tâches qui conduisent à une décision se terminent aussi par un jalon. En fonction du scénario choisi, les jalons peuvent varier</a:t>
            </a:r>
            <a:r>
              <a:rPr lang="fr-FR" dirty="0"/>
              <a:t>. </a:t>
            </a:r>
            <a:endParaRPr dirty="0"/>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11</a:t>
            </a:fld>
            <a:endParaRPr lang="fr-F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fr-FR" sz="5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5</a:t>
            </a:r>
            <a:r>
              <a:rPr lang="fr-FR" sz="5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Phases :</a:t>
            </a:r>
            <a:endParaRPr sz="5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pic>
        <p:nvPicPr>
          <p:cNvPr id="311" name="Google Shape;311;p9"/>
          <p:cNvPicPr preferRelativeResize="0">
            <a:picLocks noGrp="1"/>
          </p:cNvPicPr>
          <p:nvPr>
            <p:ph type="body" idx="1"/>
          </p:nvPr>
        </p:nvPicPr>
        <p:blipFill rotWithShape="1">
          <a:blip r:embed="rId3">
            <a:alphaModFix/>
          </a:blip>
          <a:srcRect/>
          <a:stretch/>
        </p:blipFill>
        <p:spPr>
          <a:xfrm>
            <a:off x="655094" y="2524837"/>
            <a:ext cx="10658900" cy="4030424"/>
          </a:xfrm>
          <a:prstGeom prst="rect">
            <a:avLst/>
          </a:prstGeom>
          <a:noFill/>
          <a:ln>
            <a:noFill/>
          </a:ln>
        </p:spPr>
      </p:pic>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12</a:t>
            </a:fld>
            <a:endParaRPr lang="fr-F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0"/>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fr-FR" sz="5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5. Phases:</a:t>
            </a:r>
            <a:endParaRPr sz="5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sp>
        <p:nvSpPr>
          <p:cNvPr id="317" name="Google Shape;317;p10"/>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fr-FR" sz="2400" dirty="0">
                <a:latin typeface="Arial" panose="020B0604020202020204" pitchFamily="34" charset="0"/>
                <a:cs typeface="Arial" panose="020B0604020202020204" pitchFamily="34" charset="0"/>
              </a:rPr>
              <a:t>Les jalons correspondent à un contrôle de la qualité, pendant lequel on prend les décisions concernant les résultats et la procédure. On y assure également l'harmonisation avec les objectifs et prescriptions stratégiques de l'organisation permanente.</a:t>
            </a:r>
            <a:endParaRPr sz="2400" dirty="0">
              <a:latin typeface="Arial" panose="020B0604020202020204" pitchFamily="34" charset="0"/>
              <a:cs typeface="Arial" panose="020B0604020202020204" pitchFamily="34" charset="0"/>
            </a:endParaRPr>
          </a:p>
          <a:p>
            <a:pPr marL="342900" lvl="0" indent="-342900" algn="l" rtl="0">
              <a:spcBef>
                <a:spcPts val="1000"/>
              </a:spcBef>
              <a:spcAft>
                <a:spcPts val="0"/>
              </a:spcAft>
              <a:buSzPts val="1440"/>
              <a:buChar char="►"/>
            </a:pPr>
            <a:r>
              <a:rPr lang="fr-FR" sz="2400" dirty="0">
                <a:latin typeface="Arial" panose="020B0604020202020204" pitchFamily="34" charset="0"/>
                <a:cs typeface="Arial" panose="020B0604020202020204" pitchFamily="34" charset="0"/>
              </a:rPr>
              <a:t>Le long des phases, le </a:t>
            </a:r>
            <a:r>
              <a:rPr lang="fr-FR" sz="2400" dirty="0" err="1">
                <a:latin typeface="Arial" panose="020B0604020202020204" pitchFamily="34" charset="0"/>
                <a:cs typeface="Arial" panose="020B0604020202020204" pitchFamily="34" charset="0"/>
              </a:rPr>
              <a:t>reporting</a:t>
            </a:r>
            <a:r>
              <a:rPr lang="fr-FR" sz="2400" dirty="0">
                <a:latin typeface="Arial" panose="020B0604020202020204" pitchFamily="34" charset="0"/>
                <a:cs typeface="Arial" panose="020B0604020202020204" pitchFamily="34" charset="0"/>
              </a:rPr>
              <a:t> est effectué périodiquement selon les prescriptions de l'organisation permanente.</a:t>
            </a:r>
            <a:endParaRPr sz="2400" dirty="0">
              <a:latin typeface="Arial" panose="020B0604020202020204" pitchFamily="34" charset="0"/>
              <a:cs typeface="Arial" panose="020B0604020202020204" pitchFamily="34" charset="0"/>
            </a:endParaRPr>
          </a:p>
          <a:p>
            <a:pPr marL="342900" lvl="0" indent="-251459" algn="l" rtl="0">
              <a:spcBef>
                <a:spcPts val="1000"/>
              </a:spcBef>
              <a:spcAft>
                <a:spcPts val="0"/>
              </a:spcAft>
              <a:buSzPts val="1440"/>
              <a:buNone/>
            </a:pPr>
            <a:endParaRPr dirty="0"/>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13</a:t>
            </a:fld>
            <a:endParaRPr lang="fr-F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2"/>
          <p:cNvSpPr txBox="1">
            <a:spLocks noGrp="1"/>
          </p:cNvSpPr>
          <p:nvPr>
            <p:ph type="title"/>
          </p:nvPr>
        </p:nvSpPr>
        <p:spPr>
          <a:xfrm>
            <a:off x="1154953" y="973667"/>
            <a:ext cx="8761413" cy="1469281"/>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lt2"/>
              </a:buClr>
              <a:buSzPct val="100000"/>
              <a:buFont typeface="Century Gothic"/>
              <a:buNone/>
            </a:pPr>
            <a:r>
              <a:rPr lang="fr-FR" smtClean="0"/>
              <a:t/>
            </a:r>
            <a:br>
              <a:rPr lang="fr-FR" smtClean="0"/>
            </a:br>
            <a:r>
              <a:rPr lang="fr-FR" sz="6000" b="1" u="sng"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6. Modules :</a:t>
            </a:r>
            <a:br>
              <a:rPr lang="fr-FR" sz="6000" b="1" u="sng"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br>
            <a:r>
              <a:rPr lang="fr-FR" sz="6000" b="1" u="sng"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a:r>
            <a:br>
              <a:rPr lang="fr-FR" sz="6000" b="1" u="sng"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br>
            <a:endParaRPr sz="6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pic>
        <p:nvPicPr>
          <p:cNvPr id="323" name="Google Shape;323;p12"/>
          <p:cNvPicPr preferRelativeResize="0">
            <a:picLocks noGrp="1"/>
          </p:cNvPicPr>
          <p:nvPr>
            <p:ph type="body" idx="1"/>
          </p:nvPr>
        </p:nvPicPr>
        <p:blipFill rotWithShape="1">
          <a:blip r:embed="rId3">
            <a:alphaModFix/>
          </a:blip>
          <a:srcRect/>
          <a:stretch/>
        </p:blipFill>
        <p:spPr>
          <a:xfrm>
            <a:off x="5198979" y="2314417"/>
            <a:ext cx="6832599" cy="3416300"/>
          </a:xfrm>
          <a:prstGeom prst="rect">
            <a:avLst/>
          </a:prstGeom>
          <a:noFill/>
          <a:ln>
            <a:noFill/>
          </a:ln>
        </p:spPr>
      </p:pic>
      <p:sp>
        <p:nvSpPr>
          <p:cNvPr id="324" name="Google Shape;324;p12"/>
          <p:cNvSpPr/>
          <p:nvPr/>
        </p:nvSpPr>
        <p:spPr>
          <a:xfrm>
            <a:off x="529389" y="2630906"/>
            <a:ext cx="3930315"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0" i="0" u="none" strike="noStrike" cap="none" dirty="0">
                <a:solidFill>
                  <a:schemeClr val="dk1"/>
                </a:solidFill>
                <a:latin typeface="Arial" panose="020B0604020202020204" pitchFamily="34" charset="0"/>
                <a:ea typeface="Century Gothic"/>
                <a:cs typeface="Arial" panose="020B0604020202020204" pitchFamily="34" charset="0"/>
                <a:sym typeface="Century Gothic"/>
              </a:rPr>
              <a:t>Les modules sont des éléments réutilisables servant à l'établissement de scénarios. Ils contiennent les tâches, les résultats et les rôles portant sur le même thème . Ils sont reliés aux phases et aux jalons.</a:t>
            </a:r>
            <a:br>
              <a:rPr lang="fr-FR" sz="2000" b="0" i="0" u="none" strike="noStrike" cap="none" dirty="0">
                <a:solidFill>
                  <a:schemeClr val="dk1"/>
                </a:solidFill>
                <a:latin typeface="Arial" panose="020B0604020202020204" pitchFamily="34" charset="0"/>
                <a:ea typeface="Century Gothic"/>
                <a:cs typeface="Arial" panose="020B0604020202020204" pitchFamily="34" charset="0"/>
                <a:sym typeface="Century Gothic"/>
              </a:rPr>
            </a:br>
            <a:endParaRPr sz="2000" dirty="0">
              <a:solidFill>
                <a:schemeClr val="dk1"/>
              </a:solidFill>
              <a:latin typeface="Arial" panose="020B0604020202020204" pitchFamily="34" charset="0"/>
              <a:ea typeface="Century Gothic"/>
              <a:cs typeface="Arial" panose="020B0604020202020204" pitchFamily="34" charset="0"/>
              <a:sym typeface="Century Gothic"/>
            </a:endParaRPr>
          </a:p>
        </p:txBody>
      </p:sp>
      <p:sp>
        <p:nvSpPr>
          <p:cNvPr id="325" name="Google Shape;325;p12"/>
          <p:cNvSpPr/>
          <p:nvPr/>
        </p:nvSpPr>
        <p:spPr>
          <a:xfrm rot="5400000">
            <a:off x="349389" y="2826926"/>
            <a:ext cx="216000" cy="144000"/>
          </a:xfrm>
          <a:prstGeom prst="triangle">
            <a:avLst>
              <a:gd name="adj" fmla="val 48488"/>
            </a:avLst>
          </a:prstGeom>
          <a:solidFill>
            <a:schemeClr val="accent1"/>
          </a:solidFill>
          <a:ln w="19050" cap="rnd" cmpd="sng">
            <a:solidFill>
              <a:srgbClr val="7D9A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14</a:t>
            </a:fld>
            <a:endParaRPr lang="fr-F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23dcbcbd3e_0_35"/>
          <p:cNvSpPr txBox="1">
            <a:spLocks noGrp="1"/>
          </p:cNvSpPr>
          <p:nvPr>
            <p:ph type="title"/>
          </p:nvPr>
        </p:nvSpPr>
        <p:spPr>
          <a:xfrm>
            <a:off x="789709" y="1263050"/>
            <a:ext cx="10695709" cy="503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6</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.1 </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Module </a:t>
            </a:r>
            <a:r>
              <a:rPr lang="fr-F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&lt;&lt;Organisation du déploiement</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&gt;&gt;:</a:t>
            </a:r>
            <a:endParaRP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a:p>
            <a:pPr marL="0" lvl="0" indent="0" algn="l" rtl="0">
              <a:spcBef>
                <a:spcPts val="0"/>
              </a:spcBef>
              <a:spcAft>
                <a:spcPts val="0"/>
              </a:spcAft>
              <a:buNone/>
            </a:pPr>
            <a:endParaRPr dirty="0"/>
          </a:p>
        </p:txBody>
      </p:sp>
      <p:sp>
        <p:nvSpPr>
          <p:cNvPr id="345" name="Google Shape;345;g123dcbcbd3e_0_35"/>
          <p:cNvSpPr txBox="1">
            <a:spLocks noGrp="1"/>
          </p:cNvSpPr>
          <p:nvPr>
            <p:ph type="body" idx="1"/>
          </p:nvPr>
        </p:nvSpPr>
        <p:spPr>
          <a:xfrm>
            <a:off x="5049671" y="3098042"/>
            <a:ext cx="4866783" cy="2921858"/>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46" name="Google Shape;346;g123dcbcbd3e_0_35"/>
          <p:cNvSpPr/>
          <p:nvPr/>
        </p:nvSpPr>
        <p:spPr>
          <a:xfrm>
            <a:off x="1088100" y="2693850"/>
            <a:ext cx="10015800" cy="3573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15</a:t>
            </a:fld>
            <a:endParaRPr lang="fr-F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23dcbcbd3e_0_64"/>
          <p:cNvSpPr txBox="1">
            <a:spLocks noGrp="1"/>
          </p:cNvSpPr>
          <p:nvPr>
            <p:ph type="title"/>
          </p:nvPr>
        </p:nvSpPr>
        <p:spPr>
          <a:xfrm>
            <a:off x="872836" y="973675"/>
            <a:ext cx="10668000" cy="707100"/>
          </a:xfrm>
          <a:prstGeom prst="rect">
            <a:avLst/>
          </a:prstGeom>
        </p:spPr>
        <p:txBody>
          <a:bodyPr spcFirstLastPara="1" wrap="square" lIns="91425" tIns="45700" rIns="91425" bIns="45700" anchor="ctr" anchorCtr="0">
            <a:noAutofit/>
          </a:bodyPr>
          <a:lstStyle/>
          <a:p>
            <a:pPr marL="12700" lvl="0" indent="0" algn="l" rtl="0">
              <a:spcBef>
                <a:spcPts val="0"/>
              </a:spcBef>
              <a:spcAft>
                <a:spcPts val="0"/>
              </a:spcAft>
              <a:buNone/>
            </a:pPr>
            <a:endParaRPr sz="2800" b="1" dirty="0">
              <a:solidFill>
                <a:srgbClr val="006EB6"/>
              </a:solidFill>
              <a:latin typeface="Arial"/>
              <a:ea typeface="Arial"/>
              <a:cs typeface="Arial"/>
              <a:sym typeface="Arial"/>
            </a:endParaRPr>
          </a:p>
          <a:p>
            <a:pPr marL="0" lvl="0" indent="0" algn="l" rtl="0">
              <a:spcBef>
                <a:spcPts val="0"/>
              </a:spcBef>
              <a:spcAft>
                <a:spcPts val="0"/>
              </a:spcAft>
              <a:buNone/>
            </a:pPr>
            <a:r>
              <a:rPr lang="fr-F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6</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.1 </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Module </a:t>
            </a:r>
            <a:r>
              <a:rPr lang="fr-F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&lt;&lt;Organisation du déploiement</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&gt;&gt;:</a:t>
            </a:r>
            <a:endParaRP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a:p>
            <a:pPr marL="0" lvl="0" indent="0" algn="l" rtl="0">
              <a:spcBef>
                <a:spcPts val="0"/>
              </a:spcBef>
              <a:spcAft>
                <a:spcPts val="0"/>
              </a:spcAft>
              <a:buClr>
                <a:schemeClr val="dk1"/>
              </a:buClr>
              <a:buSzPts val="1100"/>
              <a:buFont typeface="Arial"/>
              <a:buNone/>
            </a:pPr>
            <a:endParaRPr dirty="0"/>
          </a:p>
        </p:txBody>
      </p:sp>
      <p:sp>
        <p:nvSpPr>
          <p:cNvPr id="385" name="Google Shape;385;g123dcbcbd3e_0_64"/>
          <p:cNvSpPr txBox="1">
            <a:spLocks noGrp="1"/>
          </p:cNvSpPr>
          <p:nvPr>
            <p:ph type="body" idx="1"/>
          </p:nvPr>
        </p:nvSpPr>
        <p:spPr>
          <a:xfrm>
            <a:off x="1154955" y="2603500"/>
            <a:ext cx="8761500" cy="3416400"/>
          </a:xfrm>
          <a:prstGeom prst="rect">
            <a:avLst/>
          </a:prstGeom>
        </p:spPr>
        <p:txBody>
          <a:bodyPr spcFirstLastPara="1" wrap="square" lIns="91425" tIns="45700" rIns="91425" bIns="45700" anchor="t" anchorCtr="0">
            <a:normAutofit/>
          </a:bodyPr>
          <a:lstStyle/>
          <a:p>
            <a:pPr marL="90805" lvl="0" indent="0" algn="l" rtl="0">
              <a:spcBef>
                <a:spcPts val="0"/>
              </a:spcBef>
              <a:spcAft>
                <a:spcPts val="0"/>
              </a:spcAft>
              <a:buClr>
                <a:schemeClr val="dk1"/>
              </a:buClr>
              <a:buFont typeface="Arial"/>
              <a:buNone/>
            </a:pPr>
            <a:r>
              <a:rPr lang="fr-FR" b="1" dirty="0">
                <a:solidFill>
                  <a:schemeClr val="accent6">
                    <a:lumMod val="75000"/>
                  </a:schemeClr>
                </a:solidFill>
              </a:rPr>
              <a:t>Objectifs du </a:t>
            </a:r>
            <a:r>
              <a:rPr lang="fr-FR" b="1" dirty="0" smtClean="0">
                <a:solidFill>
                  <a:schemeClr val="accent6">
                    <a:lumMod val="75000"/>
                  </a:schemeClr>
                </a:solidFill>
              </a:rPr>
              <a:t>module</a:t>
            </a:r>
          </a:p>
          <a:p>
            <a:pPr marL="90805" lvl="0" indent="0" algn="l" rtl="0">
              <a:spcBef>
                <a:spcPts val="0"/>
              </a:spcBef>
              <a:spcAft>
                <a:spcPts val="0"/>
              </a:spcAft>
              <a:buClr>
                <a:schemeClr val="dk1"/>
              </a:buClr>
              <a:buFont typeface="Arial"/>
              <a:buNone/>
            </a:pPr>
            <a:endParaRPr lang="fr-FR" b="1" dirty="0">
              <a:solidFill>
                <a:schemeClr val="accent6">
                  <a:lumMod val="75000"/>
                </a:schemeClr>
              </a:solidFill>
            </a:endParaRPr>
          </a:p>
          <a:p>
            <a:pPr marL="90805" lvl="0" indent="0" algn="l" rtl="0">
              <a:spcBef>
                <a:spcPts val="0"/>
              </a:spcBef>
              <a:spcAft>
                <a:spcPts val="0"/>
              </a:spcAft>
              <a:buClr>
                <a:schemeClr val="dk1"/>
              </a:buClr>
              <a:buFont typeface="Arial"/>
              <a:buNone/>
            </a:pPr>
            <a:endParaRPr dirty="0">
              <a:solidFill>
                <a:schemeClr val="accent6">
                  <a:lumMod val="75000"/>
                </a:schemeClr>
              </a:solidFill>
            </a:endParaRPr>
          </a:p>
          <a:p>
            <a:pPr marL="407669" marR="960755" lvl="0" indent="-317499" algn="l" rtl="0">
              <a:spcBef>
                <a:spcPts val="300"/>
              </a:spcBef>
              <a:spcAft>
                <a:spcPts val="0"/>
              </a:spcAft>
              <a:buClr>
                <a:schemeClr val="dk1"/>
              </a:buClr>
              <a:buSzPts val="1800"/>
              <a:buFont typeface="Century Gothic"/>
              <a:buChar char="−"/>
            </a:pPr>
            <a:r>
              <a:rPr lang="fr-FR" sz="2000" dirty="0">
                <a:solidFill>
                  <a:schemeClr val="dk1"/>
                </a:solidFill>
                <a:latin typeface="Arial" panose="020B0604020202020204" pitchFamily="34" charset="0"/>
                <a:cs typeface="Arial" panose="020B0604020202020204" pitchFamily="34" charset="0"/>
              </a:rPr>
              <a:t>Exécuter des tâches et des mesures organisationnelles afin de faciliter le passage de  l’ancienne à la nouvelle situation</a:t>
            </a:r>
            <a:endParaRPr sz="2000" dirty="0">
              <a:solidFill>
                <a:schemeClr val="dk1"/>
              </a:solidFill>
              <a:latin typeface="Arial" panose="020B0604020202020204" pitchFamily="34" charset="0"/>
              <a:cs typeface="Arial" panose="020B0604020202020204" pitchFamily="34" charset="0"/>
            </a:endParaRPr>
          </a:p>
          <a:p>
            <a:pPr marL="407669" lvl="0" indent="-317499" algn="l" rtl="0">
              <a:spcBef>
                <a:spcPts val="300"/>
              </a:spcBef>
              <a:spcAft>
                <a:spcPts val="0"/>
              </a:spcAft>
              <a:buClr>
                <a:schemeClr val="dk1"/>
              </a:buClr>
              <a:buSzPts val="1800"/>
              <a:buFont typeface="Century Gothic"/>
              <a:buChar char="−"/>
            </a:pPr>
            <a:r>
              <a:rPr lang="fr-FR" sz="2000" dirty="0">
                <a:solidFill>
                  <a:schemeClr val="dk1"/>
                </a:solidFill>
                <a:latin typeface="Arial" panose="020B0604020202020204" pitchFamily="34" charset="0"/>
                <a:cs typeface="Arial" panose="020B0604020202020204" pitchFamily="34" charset="0"/>
              </a:rPr>
              <a:t>Gérer les modifications de l’organisation</a:t>
            </a:r>
            <a:endParaRPr sz="2000" dirty="0">
              <a:solidFill>
                <a:schemeClr val="dk1"/>
              </a:solidFill>
              <a:latin typeface="Arial" panose="020B0604020202020204" pitchFamily="34" charset="0"/>
              <a:cs typeface="Arial" panose="020B0604020202020204" pitchFamily="34" charset="0"/>
            </a:endParaRPr>
          </a:p>
          <a:p>
            <a:pPr marL="407669" lvl="0" indent="-317499" algn="l" rtl="0">
              <a:spcBef>
                <a:spcPts val="300"/>
              </a:spcBef>
              <a:spcAft>
                <a:spcPts val="0"/>
              </a:spcAft>
              <a:buClr>
                <a:schemeClr val="dk1"/>
              </a:buClr>
              <a:buSzPts val="1800"/>
              <a:buFont typeface="Century Gothic"/>
              <a:buChar char="−"/>
            </a:pPr>
            <a:r>
              <a:rPr lang="fr-FR" sz="2000" dirty="0">
                <a:solidFill>
                  <a:schemeClr val="dk1"/>
                </a:solidFill>
                <a:latin typeface="Arial" panose="020B0604020202020204" pitchFamily="34" charset="0"/>
                <a:cs typeface="Arial" panose="020B0604020202020204" pitchFamily="34" charset="0"/>
              </a:rPr>
              <a:t>Valider la </a:t>
            </a:r>
            <a:r>
              <a:rPr lang="fr-FR" sz="2000" dirty="0" smtClean="0">
                <a:solidFill>
                  <a:schemeClr val="dk1"/>
                </a:solidFill>
                <a:latin typeface="Arial" panose="020B0604020202020204" pitchFamily="34" charset="0"/>
                <a:cs typeface="Arial" panose="020B0604020202020204" pitchFamily="34" charset="0"/>
              </a:rPr>
              <a:t>pré-réception </a:t>
            </a:r>
            <a:r>
              <a:rPr lang="fr-FR" sz="2000" dirty="0">
                <a:solidFill>
                  <a:schemeClr val="dk1"/>
                </a:solidFill>
                <a:latin typeface="Arial" panose="020B0604020202020204" pitchFamily="34" charset="0"/>
                <a:cs typeface="Arial" panose="020B0604020202020204" pitchFamily="34" charset="0"/>
              </a:rPr>
              <a:t>et la réception</a:t>
            </a:r>
            <a:endParaRPr sz="2000" dirty="0">
              <a:solidFill>
                <a:schemeClr val="dk1"/>
              </a:solidFill>
              <a:latin typeface="Arial" panose="020B0604020202020204" pitchFamily="34" charset="0"/>
              <a:cs typeface="Arial" panose="020B0604020202020204" pitchFamily="34" charset="0"/>
            </a:endParaRPr>
          </a:p>
          <a:p>
            <a:pPr marL="0" lvl="0" indent="0" algn="l" rtl="0">
              <a:spcBef>
                <a:spcPts val="1000"/>
              </a:spcBef>
              <a:spcAft>
                <a:spcPts val="0"/>
              </a:spcAft>
              <a:buNone/>
            </a:pPr>
            <a:endParaRPr dirty="0"/>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16</a:t>
            </a:fld>
            <a:endParaRPr lang="fr-FR"/>
          </a:p>
        </p:txBody>
      </p:sp>
    </p:spTree>
    <p:extLst>
      <p:ext uri="{BB962C8B-B14F-4D97-AF65-F5344CB8AC3E}">
        <p14:creationId xmlns:p14="http://schemas.microsoft.com/office/powerpoint/2010/main" val="34708545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23dcbcbd3e_0_25"/>
          <p:cNvSpPr txBox="1">
            <a:spLocks noGrp="1"/>
          </p:cNvSpPr>
          <p:nvPr>
            <p:ph type="title"/>
          </p:nvPr>
        </p:nvSpPr>
        <p:spPr>
          <a:xfrm>
            <a:off x="1154953"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6</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.2 </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Module </a:t>
            </a:r>
            <a:r>
              <a:rPr lang="fr-F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&lt;&lt;Base de projet</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&gt;&gt;:</a:t>
            </a:r>
            <a:endParaRP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graphicFrame>
        <p:nvGraphicFramePr>
          <p:cNvPr id="353" name="Google Shape;353;g123dcbcbd3e_0_25"/>
          <p:cNvGraphicFramePr/>
          <p:nvPr>
            <p:extLst>
              <p:ext uri="{D42A27DB-BD31-4B8C-83A1-F6EECF244321}">
                <p14:modId xmlns:p14="http://schemas.microsoft.com/office/powerpoint/2010/main" val="617650612"/>
              </p:ext>
            </p:extLst>
          </p:nvPr>
        </p:nvGraphicFramePr>
        <p:xfrm>
          <a:off x="1345649" y="2881504"/>
          <a:ext cx="9204070" cy="3796040"/>
        </p:xfrm>
        <a:graphic>
          <a:graphicData uri="http://schemas.openxmlformats.org/drawingml/2006/table">
            <a:tbl>
              <a:tblPr firstRow="1" bandRow="1">
                <a:noFill/>
                <a:tableStyleId>{F0534009-1451-4BF8-AA33-0D0F7FEC2821}</a:tableStyleId>
              </a:tblPr>
              <a:tblGrid>
                <a:gridCol w="1864181">
                  <a:extLst>
                    <a:ext uri="{9D8B030D-6E8A-4147-A177-3AD203B41FA5}">
                      <a16:colId xmlns:a16="http://schemas.microsoft.com/office/drawing/2014/main" val="20000"/>
                    </a:ext>
                  </a:extLst>
                </a:gridCol>
                <a:gridCol w="7339889">
                  <a:extLst>
                    <a:ext uri="{9D8B030D-6E8A-4147-A177-3AD203B41FA5}">
                      <a16:colId xmlns:a16="http://schemas.microsoft.com/office/drawing/2014/main" val="20001"/>
                    </a:ext>
                  </a:extLst>
                </a:gridCol>
              </a:tblGrid>
              <a:tr h="698122">
                <a:tc>
                  <a:txBody>
                    <a:bodyPr/>
                    <a:lstStyle/>
                    <a:p>
                      <a:pPr marL="91440" marR="0" lvl="0" indent="0" algn="l" rtl="0">
                        <a:lnSpc>
                          <a:spcPct val="100000"/>
                        </a:lnSpc>
                        <a:spcBef>
                          <a:spcPts val="0"/>
                        </a:spcBef>
                        <a:spcAft>
                          <a:spcPts val="0"/>
                        </a:spcAft>
                        <a:buNone/>
                      </a:pPr>
                      <a:r>
                        <a:rPr lang="fr-FR" sz="1200" b="1" u="none" strike="noStrike" cap="none" dirty="0">
                          <a:latin typeface="Arial"/>
                          <a:ea typeface="Arial"/>
                          <a:cs typeface="Arial"/>
                          <a:sym typeface="Arial"/>
                        </a:rPr>
                        <a:t>Élaborer l’étude</a:t>
                      </a:r>
                      <a:endParaRPr sz="1200" u="none" strike="noStrike" cap="none" dirty="0">
                        <a:latin typeface="Arial"/>
                        <a:ea typeface="Arial"/>
                        <a:cs typeface="Arial"/>
                        <a:sym typeface="Arial"/>
                      </a:endParaRPr>
                    </a:p>
                    <a:p>
                      <a:pPr marL="91440" marR="0" lvl="0" indent="0" algn="l" rtl="0">
                        <a:lnSpc>
                          <a:spcPct val="100000"/>
                        </a:lnSpc>
                        <a:spcBef>
                          <a:spcPts val="0"/>
                        </a:spcBef>
                        <a:spcAft>
                          <a:spcPts val="0"/>
                        </a:spcAft>
                        <a:buNone/>
                      </a:pPr>
                      <a:r>
                        <a:rPr lang="fr-FR" sz="1200" i="1" u="none" strike="noStrike" cap="none" dirty="0">
                          <a:latin typeface="Arial"/>
                          <a:ea typeface="Arial"/>
                          <a:cs typeface="Arial"/>
                          <a:sym typeface="Arial"/>
                        </a:rPr>
                        <a:t>Étude</a:t>
                      </a:r>
                      <a:endParaRPr sz="120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250" u="none" strike="noStrike" cap="none" dirty="0">
                        <a:latin typeface="Times New Roman"/>
                        <a:ea typeface="Times New Roman"/>
                        <a:cs typeface="Times New Roman"/>
                        <a:sym typeface="Times New Roman"/>
                      </a:endParaRPr>
                    </a:p>
                    <a:p>
                      <a:pPr marL="1290320" marR="0" lvl="0" indent="0" algn="l" rtl="0">
                        <a:lnSpc>
                          <a:spcPct val="100000"/>
                        </a:lnSpc>
                        <a:spcBef>
                          <a:spcPts val="0"/>
                        </a:spcBef>
                        <a:spcAft>
                          <a:spcPts val="0"/>
                        </a:spcAft>
                        <a:buNone/>
                      </a:pPr>
                      <a:r>
                        <a:rPr lang="fr-FR" sz="1200" u="none" strike="noStrike" cap="none" dirty="0">
                          <a:solidFill>
                            <a:srgbClr val="006EB6"/>
                          </a:solidFill>
                          <a:latin typeface="Arial"/>
                          <a:ea typeface="Arial"/>
                          <a:cs typeface="Arial"/>
                          <a:sym typeface="Arial"/>
                        </a:rPr>
                        <a:t>Chef de projet</a:t>
                      </a:r>
                      <a:endParaRPr sz="1200" u="none" strike="noStrike" cap="none" dirty="0">
                        <a:latin typeface="Arial"/>
                        <a:ea typeface="Arial"/>
                        <a:cs typeface="Arial"/>
                        <a:sym typeface="Arial"/>
                      </a:endParaRPr>
                    </a:p>
                  </a:txBody>
                  <a:tcPr marL="0" marR="0" marT="41275"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7EBF3"/>
                    </a:solidFill>
                  </a:tcPr>
                </a:tc>
                <a:tc>
                  <a:txBody>
                    <a:bodyPr/>
                    <a:lstStyle/>
                    <a:p>
                      <a:pPr marL="0" marR="0" lvl="0" indent="0" algn="l" rtl="0">
                        <a:lnSpc>
                          <a:spcPct val="100000"/>
                        </a:lnSpc>
                        <a:spcBef>
                          <a:spcPts val="0"/>
                        </a:spcBef>
                        <a:spcAft>
                          <a:spcPts val="0"/>
                        </a:spcAft>
                        <a:buNone/>
                      </a:pPr>
                      <a:endParaRPr sz="1500" u="none" strike="noStrike" cap="none" dirty="0">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1025314">
                <a:tc>
                  <a:txBody>
                    <a:bodyPr/>
                    <a:lstStyle/>
                    <a:p>
                      <a:pPr marL="0" marR="238125" lvl="0" indent="0" algn="l" rtl="0">
                        <a:lnSpc>
                          <a:spcPct val="100000"/>
                        </a:lnSpc>
                        <a:spcBef>
                          <a:spcPts val="0"/>
                        </a:spcBef>
                        <a:spcAft>
                          <a:spcPts val="0"/>
                        </a:spcAft>
                        <a:buNone/>
                      </a:pPr>
                      <a:r>
                        <a:rPr lang="fr-FR" sz="1200" b="1" u="none" strike="noStrike" cap="none">
                          <a:latin typeface="Arial"/>
                          <a:ea typeface="Arial"/>
                          <a:cs typeface="Arial"/>
                          <a:sym typeface="Arial"/>
                        </a:rPr>
                        <a:t>Élaborer l’analyse des bases  légales</a:t>
                      </a:r>
                      <a:endParaRPr sz="1200" u="none" strike="noStrike" cap="none">
                        <a:latin typeface="Arial"/>
                        <a:ea typeface="Arial"/>
                        <a:cs typeface="Arial"/>
                        <a:sym typeface="Arial"/>
                      </a:endParaRPr>
                    </a:p>
                    <a:p>
                      <a:pPr marL="90805" marR="0" lvl="0" indent="0" algn="l" rtl="0">
                        <a:lnSpc>
                          <a:spcPct val="100000"/>
                        </a:lnSpc>
                        <a:spcBef>
                          <a:spcPts val="0"/>
                        </a:spcBef>
                        <a:spcAft>
                          <a:spcPts val="0"/>
                        </a:spcAft>
                        <a:buNone/>
                      </a:pPr>
                      <a:r>
                        <a:rPr lang="fr-FR" sz="1200" i="1" u="none" strike="noStrike" cap="none">
                          <a:latin typeface="Arial"/>
                          <a:ea typeface="Arial"/>
                          <a:cs typeface="Arial"/>
                          <a:sym typeface="Arial"/>
                        </a:rPr>
                        <a:t>Analyse des bases légales</a:t>
                      </a:r>
                      <a:endParaRPr sz="120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250" u="none" strike="noStrike" cap="none">
                        <a:latin typeface="Times New Roman"/>
                        <a:ea typeface="Times New Roman"/>
                        <a:cs typeface="Times New Roman"/>
                        <a:sym typeface="Times New Roman"/>
                      </a:endParaRPr>
                    </a:p>
                    <a:p>
                      <a:pPr marL="1372870" marR="0" lvl="0" indent="0" algn="l" rtl="0">
                        <a:lnSpc>
                          <a:spcPct val="100000"/>
                        </a:lnSpc>
                        <a:spcBef>
                          <a:spcPts val="0"/>
                        </a:spcBef>
                        <a:spcAft>
                          <a:spcPts val="0"/>
                        </a:spcAft>
                        <a:buNone/>
                      </a:pPr>
                      <a:r>
                        <a:rPr lang="fr-FR" sz="1200" u="none" strike="noStrike" cap="none">
                          <a:solidFill>
                            <a:srgbClr val="008ACD"/>
                          </a:solidFill>
                          <a:latin typeface="Arial"/>
                          <a:ea typeface="Arial"/>
                          <a:cs typeface="Arial"/>
                          <a:sym typeface="Arial"/>
                        </a:rPr>
                        <a:t>Chef de projet</a:t>
                      </a:r>
                      <a:endParaRPr sz="1200" u="none" strike="noStrike" cap="none">
                        <a:latin typeface="Arial"/>
                        <a:ea typeface="Arial"/>
                        <a:cs typeface="Arial"/>
                        <a:sym typeface="Arial"/>
                      </a:endParaRPr>
                    </a:p>
                  </a:txBody>
                  <a:tcPr marL="0" marR="0" marT="41275"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7EBF3"/>
                    </a:solidFill>
                  </a:tcPr>
                </a:tc>
                <a:tc>
                  <a:txBody>
                    <a:bodyPr/>
                    <a:lstStyle/>
                    <a:p>
                      <a:pPr marL="0" marR="0" lvl="0" indent="0" algn="l" rtl="0">
                        <a:lnSpc>
                          <a:spcPct val="100000"/>
                        </a:lnSpc>
                        <a:spcBef>
                          <a:spcPts val="0"/>
                        </a:spcBef>
                        <a:spcAft>
                          <a:spcPts val="0"/>
                        </a:spcAft>
                        <a:buNone/>
                      </a:pPr>
                      <a:endParaRPr sz="1500" u="none" strike="noStrike" cap="none" dirty="0">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017938">
                <a:tc>
                  <a:txBody>
                    <a:bodyPr/>
                    <a:lstStyle/>
                    <a:p>
                      <a:pPr marL="90805" marR="95250" lvl="0" indent="0" algn="l" rtl="0">
                        <a:lnSpc>
                          <a:spcPct val="100000"/>
                        </a:lnSpc>
                        <a:spcBef>
                          <a:spcPts val="0"/>
                        </a:spcBef>
                        <a:spcAft>
                          <a:spcPts val="0"/>
                        </a:spcAft>
                        <a:buNone/>
                      </a:pPr>
                      <a:r>
                        <a:rPr lang="fr-FR" sz="1200" b="1" u="none" strike="noStrike" cap="none">
                          <a:latin typeface="Arial"/>
                          <a:ea typeface="Arial"/>
                          <a:cs typeface="Arial"/>
                          <a:sym typeface="Arial"/>
                        </a:rPr>
                        <a:t>Élaborer l’analyse des besoins  de protection</a:t>
                      </a:r>
                      <a:endParaRPr sz="1200" u="none" strike="noStrike" cap="none">
                        <a:latin typeface="Arial"/>
                        <a:ea typeface="Arial"/>
                        <a:cs typeface="Arial"/>
                        <a:sym typeface="Arial"/>
                      </a:endParaRPr>
                    </a:p>
                    <a:p>
                      <a:pPr marL="90805" marR="716280" lvl="0" indent="0" algn="l" rtl="0">
                        <a:lnSpc>
                          <a:spcPct val="100000"/>
                        </a:lnSpc>
                        <a:spcBef>
                          <a:spcPts val="5"/>
                        </a:spcBef>
                        <a:spcAft>
                          <a:spcPts val="0"/>
                        </a:spcAft>
                        <a:buNone/>
                      </a:pPr>
                      <a:r>
                        <a:rPr lang="fr-FR" sz="1200" i="1" u="none" strike="noStrike" cap="none">
                          <a:latin typeface="Arial"/>
                          <a:ea typeface="Arial"/>
                          <a:cs typeface="Arial"/>
                          <a:sym typeface="Arial"/>
                        </a:rPr>
                        <a:t>Analyse des besoins de  protection</a:t>
                      </a:r>
                      <a:endParaRPr sz="1200" u="none" strike="noStrike" cap="none">
                        <a:latin typeface="Arial"/>
                        <a:ea typeface="Arial"/>
                        <a:cs typeface="Arial"/>
                        <a:sym typeface="Arial"/>
                      </a:endParaRPr>
                    </a:p>
                    <a:p>
                      <a:pPr marL="1046480" marR="0" lvl="0" indent="0" algn="l" rtl="0">
                        <a:lnSpc>
                          <a:spcPct val="100000"/>
                        </a:lnSpc>
                        <a:spcBef>
                          <a:spcPts val="0"/>
                        </a:spcBef>
                        <a:spcAft>
                          <a:spcPts val="0"/>
                        </a:spcAft>
                        <a:buNone/>
                      </a:pPr>
                      <a:r>
                        <a:rPr lang="fr-FR" sz="1200" u="none" strike="noStrike" cap="none">
                          <a:solidFill>
                            <a:srgbClr val="006EB6"/>
                          </a:solidFill>
                          <a:latin typeface="Arial"/>
                          <a:ea typeface="Arial"/>
                          <a:cs typeface="Arial"/>
                          <a:sym typeface="Arial"/>
                        </a:rPr>
                        <a:t>Responsable SIPD</a:t>
                      </a:r>
                      <a:endParaRPr sz="1200" u="none" strike="noStrike" cap="none">
                        <a:latin typeface="Arial"/>
                        <a:ea typeface="Arial"/>
                        <a:cs typeface="Arial"/>
                        <a:sym typeface="Arial"/>
                      </a:endParaRPr>
                    </a:p>
                  </a:txBody>
                  <a:tcPr marL="0" marR="0" marT="4065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7EBF3"/>
                    </a:solidFill>
                  </a:tcPr>
                </a:tc>
                <a:tc>
                  <a:txBody>
                    <a:bodyPr/>
                    <a:lstStyle/>
                    <a:p>
                      <a:pPr marL="0" marR="0" lvl="0" indent="0" algn="l" rtl="0">
                        <a:lnSpc>
                          <a:spcPct val="100000"/>
                        </a:lnSpc>
                        <a:spcBef>
                          <a:spcPts val="0"/>
                        </a:spcBef>
                        <a:spcAft>
                          <a:spcPts val="0"/>
                        </a:spcAft>
                        <a:buNone/>
                      </a:pPr>
                      <a:endParaRPr sz="1500" u="none" strike="noStrike" cap="none" dirty="0">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54" name="Google Shape;354;g123dcbcbd3e_0_25"/>
          <p:cNvSpPr/>
          <p:nvPr/>
        </p:nvSpPr>
        <p:spPr>
          <a:xfrm>
            <a:off x="1418700" y="2378100"/>
            <a:ext cx="9354600" cy="503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5" name="Google Shape;355;g123dcbcbd3e_0_25"/>
          <p:cNvSpPr txBox="1"/>
          <p:nvPr/>
        </p:nvSpPr>
        <p:spPr>
          <a:xfrm>
            <a:off x="3835021" y="3364875"/>
            <a:ext cx="6414447" cy="2094799"/>
          </a:xfrm>
          <a:prstGeom prst="rect">
            <a:avLst/>
          </a:prstGeom>
          <a:noFill/>
          <a:ln w="12175" cap="flat" cmpd="sng">
            <a:solidFill>
              <a:srgbClr val="004B87"/>
            </a:solidFill>
            <a:prstDash val="solid"/>
            <a:round/>
            <a:headEnd type="none" w="sm" len="sm"/>
            <a:tailEnd type="none" w="sm" len="sm"/>
          </a:ln>
        </p:spPr>
        <p:txBody>
          <a:bodyPr spcFirstLastPara="1" wrap="square" lIns="0" tIns="40000" rIns="0" bIns="0" anchor="t" anchorCtr="0">
            <a:spAutoFit/>
          </a:bodyPr>
          <a:lstStyle/>
          <a:p>
            <a:pPr marL="90805" marR="0" lvl="0" indent="0" algn="l" rtl="0">
              <a:lnSpc>
                <a:spcPct val="100000"/>
              </a:lnSpc>
              <a:spcBef>
                <a:spcPts val="0"/>
              </a:spcBef>
              <a:spcAft>
                <a:spcPts val="0"/>
              </a:spcAft>
              <a:buNone/>
            </a:pPr>
            <a:r>
              <a:rPr lang="fr-FR" sz="1800" b="1" dirty="0">
                <a:solidFill>
                  <a:schemeClr val="dk1"/>
                </a:solidFill>
                <a:latin typeface="Century Gothic"/>
                <a:ea typeface="Century Gothic"/>
                <a:cs typeface="Century Gothic"/>
                <a:sym typeface="Century Gothic"/>
              </a:rPr>
              <a:t>Objectifs du module</a:t>
            </a:r>
            <a:endParaRPr sz="1800" dirty="0">
              <a:solidFill>
                <a:schemeClr val="dk1"/>
              </a:solidFill>
              <a:latin typeface="Century Gothic"/>
              <a:ea typeface="Century Gothic"/>
              <a:cs typeface="Century Gothic"/>
              <a:sym typeface="Century Gothic"/>
            </a:endParaRPr>
          </a:p>
          <a:p>
            <a:pPr marL="407669" marR="0" lvl="0" indent="-317499" algn="l" rtl="0">
              <a:lnSpc>
                <a:spcPct val="100000"/>
              </a:lnSpc>
              <a:spcBef>
                <a:spcPts val="300"/>
              </a:spcBef>
              <a:spcAft>
                <a:spcPts val="0"/>
              </a:spcAft>
              <a:buClr>
                <a:srgbClr val="595958"/>
              </a:buClr>
              <a:buSzPts val="1800"/>
              <a:buFont typeface="Noto Sans Symbols"/>
              <a:buChar char="−"/>
            </a:pPr>
            <a:r>
              <a:rPr lang="fr-FR" sz="1800" dirty="0">
                <a:latin typeface="Arial"/>
                <a:ea typeface="Arial"/>
                <a:cs typeface="Arial"/>
                <a:sym typeface="Arial"/>
              </a:rPr>
              <a:t>Élaborer l’étude pour que le choix de la variante puisse être réalisé</a:t>
            </a:r>
            <a:endParaRPr sz="1800" dirty="0">
              <a:latin typeface="Arial"/>
              <a:ea typeface="Arial"/>
              <a:cs typeface="Arial"/>
              <a:sym typeface="Arial"/>
            </a:endParaRPr>
          </a:p>
          <a:p>
            <a:pPr marL="407669" marR="0" lvl="0" indent="-317499" algn="l" rtl="0">
              <a:lnSpc>
                <a:spcPct val="100000"/>
              </a:lnSpc>
              <a:spcBef>
                <a:spcPts val="300"/>
              </a:spcBef>
              <a:spcAft>
                <a:spcPts val="0"/>
              </a:spcAft>
              <a:buClr>
                <a:srgbClr val="595958"/>
              </a:buClr>
              <a:buSzPts val="1800"/>
              <a:buFont typeface="Noto Sans Symbols"/>
              <a:buChar char="−"/>
            </a:pPr>
            <a:r>
              <a:rPr lang="fr-FR" sz="1800" dirty="0">
                <a:latin typeface="Arial"/>
                <a:ea typeface="Arial"/>
                <a:cs typeface="Arial"/>
                <a:sym typeface="Arial"/>
              </a:rPr>
              <a:t>Clarifier les bases légales et analyser le besoin de protection</a:t>
            </a:r>
            <a:endParaRPr sz="1800" dirty="0">
              <a:latin typeface="Arial"/>
              <a:ea typeface="Arial"/>
              <a:cs typeface="Arial"/>
              <a:sym typeface="Arial"/>
            </a:endParaRPr>
          </a:p>
          <a:p>
            <a:pPr marL="407669" marR="0" lvl="0" indent="-317499" algn="l" rtl="0">
              <a:lnSpc>
                <a:spcPct val="100000"/>
              </a:lnSpc>
              <a:spcBef>
                <a:spcPts val="300"/>
              </a:spcBef>
              <a:spcAft>
                <a:spcPts val="0"/>
              </a:spcAft>
              <a:buClr>
                <a:srgbClr val="595958"/>
              </a:buClr>
              <a:buSzPts val="1800"/>
              <a:buFont typeface="Noto Sans Symbols"/>
              <a:buChar char="−"/>
            </a:pPr>
            <a:r>
              <a:rPr lang="fr-FR" sz="1800" dirty="0">
                <a:latin typeface="Arial"/>
                <a:ea typeface="Arial"/>
                <a:cs typeface="Arial"/>
                <a:sym typeface="Arial"/>
              </a:rPr>
              <a:t>Créer les conditions-cadres pour élaborer le plan de gestion du projet et le mandat de projet</a:t>
            </a:r>
            <a:endParaRPr sz="1800" dirty="0">
              <a:latin typeface="Arial"/>
              <a:ea typeface="Arial"/>
              <a:cs typeface="Arial"/>
              <a:sym typeface="Arial"/>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17</a:t>
            </a:fld>
            <a:endParaRPr lang="fr-F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23dcbcbd3e_0_30"/>
          <p:cNvSpPr txBox="1">
            <a:spLocks noGrp="1"/>
          </p:cNvSpPr>
          <p:nvPr>
            <p:ph type="title"/>
          </p:nvPr>
        </p:nvSpPr>
        <p:spPr>
          <a:xfrm>
            <a:off x="886691" y="973675"/>
            <a:ext cx="10529453"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6</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.3 </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Module</a:t>
            </a:r>
            <a:r>
              <a:rPr lang="fr-F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&lt;&lt;Structures Organisationnelles</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&gt;&gt;:</a:t>
            </a:r>
            <a:endParaRP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graphicFrame>
        <p:nvGraphicFramePr>
          <p:cNvPr id="362" name="Google Shape;362;g123dcbcbd3e_0_30"/>
          <p:cNvGraphicFramePr/>
          <p:nvPr>
            <p:extLst>
              <p:ext uri="{D42A27DB-BD31-4B8C-83A1-F6EECF244321}">
                <p14:modId xmlns:p14="http://schemas.microsoft.com/office/powerpoint/2010/main" val="1889104475"/>
              </p:ext>
            </p:extLst>
          </p:nvPr>
        </p:nvGraphicFramePr>
        <p:xfrm>
          <a:off x="1426594" y="2811439"/>
          <a:ext cx="9559574" cy="3632963"/>
        </p:xfrm>
        <a:graphic>
          <a:graphicData uri="http://schemas.openxmlformats.org/drawingml/2006/table">
            <a:tbl>
              <a:tblPr firstRow="1" bandRow="1">
                <a:noFill/>
                <a:tableStyleId>{F0534009-1451-4BF8-AA33-0D0F7FEC2821}</a:tableStyleId>
              </a:tblPr>
              <a:tblGrid>
                <a:gridCol w="376799">
                  <a:extLst>
                    <a:ext uri="{9D8B030D-6E8A-4147-A177-3AD203B41FA5}">
                      <a16:colId xmlns:a16="http://schemas.microsoft.com/office/drawing/2014/main" val="20000"/>
                    </a:ext>
                  </a:extLst>
                </a:gridCol>
                <a:gridCol w="2253638">
                  <a:extLst>
                    <a:ext uri="{9D8B030D-6E8A-4147-A177-3AD203B41FA5}">
                      <a16:colId xmlns:a16="http://schemas.microsoft.com/office/drawing/2014/main" val="20001"/>
                    </a:ext>
                  </a:extLst>
                </a:gridCol>
                <a:gridCol w="2253638">
                  <a:extLst>
                    <a:ext uri="{9D8B030D-6E8A-4147-A177-3AD203B41FA5}">
                      <a16:colId xmlns:a16="http://schemas.microsoft.com/office/drawing/2014/main" val="20002"/>
                    </a:ext>
                  </a:extLst>
                </a:gridCol>
                <a:gridCol w="2253638">
                  <a:extLst>
                    <a:ext uri="{9D8B030D-6E8A-4147-A177-3AD203B41FA5}">
                      <a16:colId xmlns:a16="http://schemas.microsoft.com/office/drawing/2014/main" val="20003"/>
                    </a:ext>
                  </a:extLst>
                </a:gridCol>
                <a:gridCol w="2045062">
                  <a:extLst>
                    <a:ext uri="{9D8B030D-6E8A-4147-A177-3AD203B41FA5}">
                      <a16:colId xmlns:a16="http://schemas.microsoft.com/office/drawing/2014/main" val="20004"/>
                    </a:ext>
                  </a:extLst>
                </a:gridCol>
                <a:gridCol w="376799">
                  <a:extLst>
                    <a:ext uri="{9D8B030D-6E8A-4147-A177-3AD203B41FA5}">
                      <a16:colId xmlns:a16="http://schemas.microsoft.com/office/drawing/2014/main" val="20005"/>
                    </a:ext>
                  </a:extLst>
                </a:gridCol>
              </a:tblGrid>
              <a:tr h="1498097">
                <a:tc rowSpan="3">
                  <a:txBody>
                    <a:bodyPr/>
                    <a:lstStyle/>
                    <a:p>
                      <a:pPr marL="0" marR="39370" lvl="0" indent="0" algn="l" rtl="0">
                        <a:lnSpc>
                          <a:spcPct val="100000"/>
                        </a:lnSpc>
                        <a:spcBef>
                          <a:spcPts val="0"/>
                        </a:spcBef>
                        <a:spcAft>
                          <a:spcPts val="0"/>
                        </a:spcAft>
                        <a:buNone/>
                      </a:pPr>
                      <a:endParaRPr sz="1500" u="none" strike="noStrike" cap="none" dirty="0">
                        <a:latin typeface="Times New Roman"/>
                        <a:ea typeface="Times New Roman"/>
                        <a:cs typeface="Times New Roman"/>
                        <a:sym typeface="Times New Roman"/>
                      </a:endParaRPr>
                    </a:p>
                  </a:txBody>
                  <a:tcPr marL="0" marR="0" marT="0" marB="0">
                    <a:lnR w="76200" cap="flat" cmpd="sng">
                      <a:solidFill>
                        <a:srgbClr val="FFFFFF"/>
                      </a:solidFill>
                      <a:prstDash val="solid"/>
                      <a:round/>
                      <a:headEnd type="none" w="sm" len="sm"/>
                      <a:tailEnd type="none" w="sm" len="sm"/>
                    </a:lnR>
                    <a:lnB w="12700" cap="flat" cmpd="sng">
                      <a:solidFill>
                        <a:srgbClr val="004B8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dirty="0">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90805" marR="688340" lvl="0" indent="0" algn="l" rtl="0">
                        <a:lnSpc>
                          <a:spcPct val="100000"/>
                        </a:lnSpc>
                        <a:spcBef>
                          <a:spcPts val="0"/>
                        </a:spcBef>
                        <a:spcAft>
                          <a:spcPts val="0"/>
                        </a:spcAft>
                        <a:buNone/>
                      </a:pPr>
                      <a:r>
                        <a:rPr lang="fr-FR" sz="1200" b="1" u="none" strike="noStrike" cap="none" dirty="0">
                          <a:latin typeface="Arial"/>
                          <a:ea typeface="Arial"/>
                          <a:cs typeface="Arial"/>
                          <a:sym typeface="Arial"/>
                        </a:rPr>
                        <a:t>Élaborer le concept de  l’organisation</a:t>
                      </a:r>
                      <a:endParaRPr sz="1200" u="none" strike="noStrike" cap="none" dirty="0">
                        <a:latin typeface="Arial"/>
                        <a:ea typeface="Arial"/>
                        <a:cs typeface="Arial"/>
                        <a:sym typeface="Arial"/>
                      </a:endParaRPr>
                    </a:p>
                    <a:p>
                      <a:pPr marL="90805" marR="0" lvl="0" indent="0" algn="l" rtl="0">
                        <a:lnSpc>
                          <a:spcPct val="100000"/>
                        </a:lnSpc>
                        <a:spcBef>
                          <a:spcPts val="5"/>
                        </a:spcBef>
                        <a:spcAft>
                          <a:spcPts val="0"/>
                        </a:spcAft>
                        <a:buNone/>
                      </a:pPr>
                      <a:r>
                        <a:rPr lang="fr-FR" sz="1200" i="1" u="none" strike="noStrike" cap="none" dirty="0">
                          <a:latin typeface="Arial"/>
                          <a:ea typeface="Arial"/>
                          <a:cs typeface="Arial"/>
                          <a:sym typeface="Arial"/>
                        </a:rPr>
                        <a:t>Concept de l’organisation</a:t>
                      </a:r>
                      <a:endParaRPr sz="120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250" u="none" strike="noStrike" cap="none" dirty="0">
                        <a:latin typeface="Times New Roman"/>
                        <a:ea typeface="Times New Roman"/>
                        <a:cs typeface="Times New Roman"/>
                        <a:sym typeface="Times New Roman"/>
                      </a:endParaRPr>
                    </a:p>
                    <a:p>
                      <a:pPr marL="1171575" marR="0" lvl="0" indent="0" algn="l" rtl="0">
                        <a:lnSpc>
                          <a:spcPct val="100000"/>
                        </a:lnSpc>
                        <a:spcBef>
                          <a:spcPts val="0"/>
                        </a:spcBef>
                        <a:spcAft>
                          <a:spcPts val="0"/>
                        </a:spcAft>
                        <a:buNone/>
                      </a:pPr>
                      <a:r>
                        <a:rPr lang="fr-FR" sz="1200" u="none" strike="noStrike" cap="none" dirty="0">
                          <a:solidFill>
                            <a:srgbClr val="006EB6"/>
                          </a:solidFill>
                          <a:latin typeface="Arial"/>
                          <a:ea typeface="Arial"/>
                          <a:cs typeface="Arial"/>
                          <a:sym typeface="Arial"/>
                        </a:rPr>
                        <a:t>Business </a:t>
                      </a:r>
                      <a:r>
                        <a:rPr lang="fr-FR" sz="1200" u="none" strike="noStrike" cap="none" dirty="0" err="1">
                          <a:solidFill>
                            <a:srgbClr val="006EB6"/>
                          </a:solidFill>
                          <a:latin typeface="Arial"/>
                          <a:ea typeface="Arial"/>
                          <a:cs typeface="Arial"/>
                          <a:sym typeface="Arial"/>
                        </a:rPr>
                        <a:t>Analyst</a:t>
                      </a:r>
                      <a:endParaRPr sz="1200" u="none" strike="noStrike" cap="none" dirty="0">
                        <a:latin typeface="Arial"/>
                        <a:ea typeface="Arial"/>
                        <a:cs typeface="Arial"/>
                        <a:sym typeface="Arial"/>
                      </a:endParaRPr>
                    </a:p>
                  </a:txBody>
                  <a:tcPr marL="0" marR="0" marT="4065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7EBF3"/>
                    </a:solidFill>
                  </a:tcPr>
                </a:tc>
                <a:tc>
                  <a:txBody>
                    <a:bodyPr/>
                    <a:lstStyle/>
                    <a:p>
                      <a:pPr marL="91440" marR="396875" lvl="0" indent="0" algn="l" rtl="0">
                        <a:lnSpc>
                          <a:spcPct val="100000"/>
                        </a:lnSpc>
                        <a:spcBef>
                          <a:spcPts val="0"/>
                        </a:spcBef>
                        <a:spcAft>
                          <a:spcPts val="0"/>
                        </a:spcAft>
                        <a:buNone/>
                      </a:pPr>
                      <a:r>
                        <a:rPr lang="fr-FR" sz="1200" b="1" u="none" strike="noStrike" cap="none" dirty="0">
                          <a:latin typeface="Arial"/>
                          <a:ea typeface="Arial"/>
                          <a:cs typeface="Arial"/>
                          <a:sym typeface="Arial"/>
                        </a:rPr>
                        <a:t>Réaliser l’organisation  </a:t>
                      </a:r>
                      <a:r>
                        <a:rPr lang="fr-FR" sz="1200" i="1" u="none" strike="noStrike" cap="none" dirty="0">
                          <a:latin typeface="Arial"/>
                          <a:ea typeface="Arial"/>
                          <a:cs typeface="Arial"/>
                          <a:sym typeface="Arial"/>
                        </a:rPr>
                        <a:t>Description des processus,  description de l’organisation,  organisation mise en œuvre</a:t>
                      </a:r>
                      <a:endParaRPr sz="1200" u="none" strike="noStrike" cap="none" dirty="0">
                        <a:latin typeface="Arial"/>
                        <a:ea typeface="Arial"/>
                        <a:cs typeface="Arial"/>
                        <a:sym typeface="Arial"/>
                      </a:endParaRPr>
                    </a:p>
                    <a:p>
                      <a:pPr marL="1171575" marR="0" lvl="0" indent="0" algn="l" rtl="0">
                        <a:lnSpc>
                          <a:spcPct val="100000"/>
                        </a:lnSpc>
                        <a:spcBef>
                          <a:spcPts val="0"/>
                        </a:spcBef>
                        <a:spcAft>
                          <a:spcPts val="0"/>
                        </a:spcAft>
                        <a:buNone/>
                      </a:pPr>
                      <a:r>
                        <a:rPr lang="fr-FR" sz="1200" u="none" strike="noStrike" cap="none" dirty="0">
                          <a:solidFill>
                            <a:srgbClr val="006EB6"/>
                          </a:solidFill>
                          <a:latin typeface="Arial"/>
                          <a:ea typeface="Arial"/>
                          <a:cs typeface="Arial"/>
                          <a:sym typeface="Arial"/>
                        </a:rPr>
                        <a:t>Business </a:t>
                      </a:r>
                      <a:r>
                        <a:rPr lang="fr-FR" sz="1200" u="none" strike="noStrike" cap="none" dirty="0" err="1">
                          <a:solidFill>
                            <a:srgbClr val="006EB6"/>
                          </a:solidFill>
                          <a:latin typeface="Arial"/>
                          <a:ea typeface="Arial"/>
                          <a:cs typeface="Arial"/>
                          <a:sym typeface="Arial"/>
                        </a:rPr>
                        <a:t>Analyst</a:t>
                      </a:r>
                      <a:endParaRPr sz="1200" u="none" strike="noStrike" cap="none" dirty="0">
                        <a:latin typeface="Arial"/>
                        <a:ea typeface="Arial"/>
                        <a:cs typeface="Arial"/>
                        <a:sym typeface="Arial"/>
                      </a:endParaRPr>
                    </a:p>
                  </a:txBody>
                  <a:tcPr marL="0" marR="0" marT="4065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7EBF3"/>
                    </a:solidFill>
                  </a:tcPr>
                </a:tc>
                <a:tc>
                  <a:txBody>
                    <a:bodyPr/>
                    <a:lstStyle/>
                    <a:p>
                      <a:pPr marL="91440" marR="0" lvl="0" indent="0" algn="l" rtl="0">
                        <a:lnSpc>
                          <a:spcPct val="100000"/>
                        </a:lnSpc>
                        <a:spcBef>
                          <a:spcPts val="0"/>
                        </a:spcBef>
                        <a:spcAft>
                          <a:spcPts val="0"/>
                        </a:spcAft>
                        <a:buNone/>
                      </a:pPr>
                      <a:r>
                        <a:rPr lang="fr-FR" sz="1200" b="1" u="none" strike="noStrike" cap="none">
                          <a:latin typeface="Arial"/>
                          <a:ea typeface="Arial"/>
                          <a:cs typeface="Arial"/>
                          <a:sym typeface="Arial"/>
                        </a:rPr>
                        <a:t>Lancer l’organisation</a:t>
                      </a:r>
                      <a:endParaRPr sz="1200" u="none" strike="noStrike" cap="none">
                        <a:latin typeface="Arial"/>
                        <a:ea typeface="Arial"/>
                        <a:cs typeface="Arial"/>
                        <a:sym typeface="Arial"/>
                      </a:endParaRPr>
                    </a:p>
                    <a:p>
                      <a:pPr marL="91440" marR="0" lvl="0" indent="0" algn="l" rtl="0">
                        <a:lnSpc>
                          <a:spcPct val="100000"/>
                        </a:lnSpc>
                        <a:spcBef>
                          <a:spcPts val="5"/>
                        </a:spcBef>
                        <a:spcAft>
                          <a:spcPts val="0"/>
                        </a:spcAft>
                        <a:buNone/>
                      </a:pPr>
                      <a:r>
                        <a:rPr lang="fr-FR" sz="1200" i="1" u="none" strike="noStrike" cap="none">
                          <a:latin typeface="Arial"/>
                          <a:ea typeface="Arial"/>
                          <a:cs typeface="Arial"/>
                          <a:sym typeface="Arial"/>
                        </a:rPr>
                        <a:t>Organisation lancée</a:t>
                      </a:r>
                      <a:endParaRPr sz="120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1171575" marR="0" lvl="0" indent="0" algn="l" rtl="0">
                        <a:lnSpc>
                          <a:spcPct val="100000"/>
                        </a:lnSpc>
                        <a:spcBef>
                          <a:spcPts val="5"/>
                        </a:spcBef>
                        <a:spcAft>
                          <a:spcPts val="0"/>
                        </a:spcAft>
                        <a:buNone/>
                      </a:pPr>
                      <a:r>
                        <a:rPr lang="fr-FR" sz="1200" u="none" strike="noStrike" cap="none">
                          <a:solidFill>
                            <a:srgbClr val="006EB6"/>
                          </a:solidFill>
                          <a:latin typeface="Arial"/>
                          <a:ea typeface="Arial"/>
                          <a:cs typeface="Arial"/>
                          <a:sym typeface="Arial"/>
                        </a:rPr>
                        <a:t>Business Analyst</a:t>
                      </a:r>
                      <a:endParaRPr sz="1200" u="none" strike="noStrike" cap="none">
                        <a:latin typeface="Arial"/>
                        <a:ea typeface="Arial"/>
                        <a:cs typeface="Arial"/>
                        <a:sym typeface="Arial"/>
                      </a:endParaRPr>
                    </a:p>
                  </a:txBody>
                  <a:tcPr marL="0" marR="0" marT="4065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7EBF3"/>
                    </a:solidFill>
                  </a:tcPr>
                </a:tc>
                <a:tc rowSpan="3">
                  <a:txBody>
                    <a:bodyPr/>
                    <a:lstStyle/>
                    <a:p>
                      <a:pPr marL="0" marR="0" lvl="0" indent="0" algn="l" rtl="0">
                        <a:lnSpc>
                          <a:spcPct val="100000"/>
                        </a:lnSpc>
                        <a:spcBef>
                          <a:spcPts val="0"/>
                        </a:spcBef>
                        <a:spcAft>
                          <a:spcPts val="0"/>
                        </a:spcAft>
                        <a:buNone/>
                      </a:pPr>
                      <a:endParaRPr sz="1500" u="none" strike="noStrike" cap="none" dirty="0">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T w="76200" cap="flat" cmpd="sng">
                      <a:solidFill>
                        <a:srgbClr val="FFFFFF"/>
                      </a:solidFill>
                      <a:prstDash val="solid"/>
                      <a:round/>
                      <a:headEnd type="none" w="sm" len="sm"/>
                      <a:tailEnd type="none" w="sm" len="sm"/>
                    </a:lnT>
                    <a:lnB w="12700" cap="flat" cmpd="sng">
                      <a:solidFill>
                        <a:srgbClr val="004B87"/>
                      </a:solidFill>
                      <a:prstDash val="solid"/>
                      <a:round/>
                      <a:headEnd type="none" w="sm" len="sm"/>
                      <a:tailEnd type="none" w="sm" len="sm"/>
                    </a:lnB>
                  </a:tcPr>
                </a:tc>
                <a:extLst>
                  <a:ext uri="{0D108BD9-81ED-4DB2-BD59-A6C34878D82A}">
                    <a16:rowId xmlns:a16="http://schemas.microsoft.com/office/drawing/2014/main" val="10000"/>
                  </a:ext>
                </a:extLst>
              </a:tr>
              <a:tr h="418316">
                <a:tc vMerge="1">
                  <a:txBody>
                    <a:bodyPr/>
                    <a:lstStyle/>
                    <a:p>
                      <a:endParaRPr lang="fr-FR"/>
                    </a:p>
                  </a:txBody>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vMerge="1">
                  <a:txBody>
                    <a:bodyPr/>
                    <a:lstStyle/>
                    <a:p>
                      <a:endParaRPr lang="fr-FR"/>
                    </a:p>
                  </a:txBody>
                  <a:tcPr/>
                </a:tc>
                <a:extLst>
                  <a:ext uri="{0D108BD9-81ED-4DB2-BD59-A6C34878D82A}">
                    <a16:rowId xmlns:a16="http://schemas.microsoft.com/office/drawing/2014/main" val="10001"/>
                  </a:ext>
                </a:extLst>
              </a:tr>
              <a:tr h="29624">
                <a:tc vMerge="1">
                  <a:txBody>
                    <a:bodyPr/>
                    <a:lstStyle/>
                    <a:p>
                      <a:endParaRPr lang="fr-FR"/>
                    </a:p>
                  </a:txBody>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12700" cap="flat" cmpd="sng">
                      <a:solidFill>
                        <a:srgbClr val="004B8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12700" cap="flat" cmpd="sng">
                      <a:solidFill>
                        <a:srgbClr val="004B8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12700" cap="flat" cmpd="sng">
                      <a:solidFill>
                        <a:srgbClr val="004B8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12700" cap="flat" cmpd="sng">
                      <a:solidFill>
                        <a:srgbClr val="004B87"/>
                      </a:solidFill>
                      <a:prstDash val="solid"/>
                      <a:round/>
                      <a:headEnd type="none" w="sm" len="sm"/>
                      <a:tailEnd type="none" w="sm" len="sm"/>
                    </a:lnB>
                  </a:tcPr>
                </a:tc>
                <a:tc vMerge="1">
                  <a:txBody>
                    <a:bodyPr/>
                    <a:lstStyle/>
                    <a:p>
                      <a:endParaRPr lang="fr-FR"/>
                    </a:p>
                  </a:txBody>
                  <a:tcPr/>
                </a:tc>
                <a:extLst>
                  <a:ext uri="{0D108BD9-81ED-4DB2-BD59-A6C34878D82A}">
                    <a16:rowId xmlns:a16="http://schemas.microsoft.com/office/drawing/2014/main" val="10002"/>
                  </a:ext>
                </a:extLst>
              </a:tr>
              <a:tr h="859128">
                <a:tc>
                  <a:txBody>
                    <a:bodyPr/>
                    <a:lstStyle/>
                    <a:p>
                      <a:pPr marL="0" lvl="0" indent="0" algn="l" rtl="0">
                        <a:spcBef>
                          <a:spcPts val="0"/>
                        </a:spcBef>
                        <a:spcAft>
                          <a:spcPts val="0"/>
                        </a:spcAft>
                        <a:buNone/>
                      </a:pPr>
                      <a:endParaRPr/>
                    </a:p>
                  </a:txBody>
                  <a:tcPr marL="0" marR="0" marT="39375" marB="0">
                    <a:lnL w="12700" cap="flat" cmpd="sng">
                      <a:solidFill>
                        <a:srgbClr val="004B87"/>
                      </a:solidFill>
                      <a:prstDash val="solid"/>
                      <a:round/>
                      <a:headEnd type="none" w="sm" len="sm"/>
                      <a:tailEnd type="none" w="sm" len="sm"/>
                    </a:lnL>
                    <a:lnR w="76200" cap="flat" cmpd="sng">
                      <a:solidFill>
                        <a:srgbClr val="FFFFFF"/>
                      </a:solidFill>
                      <a:prstDash val="solid"/>
                      <a:round/>
                      <a:headEnd type="none" w="sm" len="sm"/>
                      <a:tailEnd type="none" w="sm" len="sm"/>
                    </a:lnR>
                    <a:lnT w="12700" cap="flat" cmpd="sng">
                      <a:solidFill>
                        <a:srgbClr val="004B87"/>
                      </a:solidFill>
                      <a:prstDash val="solid"/>
                      <a:round/>
                      <a:headEnd type="none" w="sm" len="sm"/>
                      <a:tailEnd type="none" w="sm" len="sm"/>
                    </a:lnT>
                  </a:tcPr>
                </a:tc>
                <a:tc>
                  <a:txBody>
                    <a:bodyPr/>
                    <a:lstStyle/>
                    <a:p>
                      <a:pPr marL="0" lvl="0" indent="0" algn="l" rtl="0">
                        <a:spcBef>
                          <a:spcPts val="0"/>
                        </a:spcBef>
                        <a:spcAft>
                          <a:spcPts val="0"/>
                        </a:spcAft>
                        <a:buNone/>
                      </a:pPr>
                      <a:r>
                        <a:rPr lang="fr-FR" sz="1800" b="1">
                          <a:latin typeface="Century Gothic"/>
                          <a:ea typeface="Century Gothic"/>
                          <a:cs typeface="Century Gothic"/>
                          <a:sym typeface="Century Gothic"/>
                        </a:rPr>
                        <a:t>objectifs du module</a:t>
                      </a:r>
                      <a:endParaRPr sz="1800" b="1">
                        <a:latin typeface="Century Gothic"/>
                        <a:ea typeface="Century Gothic"/>
                        <a:cs typeface="Century Gothic"/>
                        <a:sym typeface="Century Gothic"/>
                      </a:endParaRPr>
                    </a:p>
                    <a:p>
                      <a:pPr marL="0" lvl="0" indent="0" algn="l" rtl="0">
                        <a:spcBef>
                          <a:spcPts val="0"/>
                        </a:spcBef>
                        <a:spcAft>
                          <a:spcPts val="0"/>
                        </a:spcAft>
                        <a:buNone/>
                      </a:pPr>
                      <a:endParaRPr sz="1800" b="1">
                        <a:latin typeface="Century Gothic"/>
                        <a:ea typeface="Century Gothic"/>
                        <a:cs typeface="Century Gothic"/>
                        <a:sym typeface="Century Gothic"/>
                      </a:endParaRPr>
                    </a:p>
                  </a:txBody>
                  <a:tcPr marL="0" marR="0" marT="39375"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12700" cap="flat" cmpd="sng">
                      <a:solidFill>
                        <a:srgbClr val="004B87"/>
                      </a:solidFill>
                      <a:prstDash val="solid"/>
                      <a:round/>
                      <a:headEnd type="none" w="sm" len="sm"/>
                      <a:tailEnd type="none" w="sm" len="sm"/>
                    </a:lnT>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12700" cap="flat" cmpd="sng">
                      <a:solidFill>
                        <a:srgbClr val="004B87"/>
                      </a:solidFill>
                      <a:prstDash val="solid"/>
                      <a:round/>
                      <a:headEnd type="none" w="sm" len="sm"/>
                      <a:tailEnd type="none" w="sm" len="sm"/>
                    </a:lnT>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12700" cap="flat" cmpd="sng">
                      <a:solidFill>
                        <a:srgbClr val="004B87"/>
                      </a:solidFill>
                      <a:prstDash val="solid"/>
                      <a:round/>
                      <a:headEnd type="none" w="sm" len="sm"/>
                      <a:tailEnd type="none" w="sm" len="sm"/>
                    </a:lnT>
                  </a:tcPr>
                </a:tc>
                <a:tc>
                  <a:txBody>
                    <a:bodyPr/>
                    <a:lstStyle/>
                    <a:p>
                      <a:pPr marL="0" marR="0" lvl="0" indent="0" algn="l" rtl="0">
                        <a:lnSpc>
                          <a:spcPct val="100000"/>
                        </a:lnSpc>
                        <a:spcBef>
                          <a:spcPts val="0"/>
                        </a:spcBef>
                        <a:spcAft>
                          <a:spcPts val="0"/>
                        </a:spcAft>
                        <a:buNone/>
                      </a:pPr>
                      <a:endParaRPr sz="1500" u="none" strike="noStrike" cap="none" dirty="0">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12700" cap="flat" cmpd="sng">
                      <a:solidFill>
                        <a:srgbClr val="004B87"/>
                      </a:solidFill>
                      <a:prstDash val="solid"/>
                      <a:round/>
                      <a:headEnd type="none" w="sm" len="sm"/>
                      <a:tailEnd type="none" w="sm" len="sm"/>
                    </a:lnT>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12700" cap="flat" cmpd="sng">
                      <a:solidFill>
                        <a:srgbClr val="004B87"/>
                      </a:solidFill>
                      <a:prstDash val="solid"/>
                      <a:round/>
                      <a:headEnd type="none" w="sm" len="sm"/>
                      <a:tailEnd type="none" w="sm" len="sm"/>
                    </a:lnR>
                    <a:lnT w="12700" cap="flat" cmpd="sng">
                      <a:solidFill>
                        <a:srgbClr val="004B87"/>
                      </a:solidFill>
                      <a:prstDash val="solid"/>
                      <a:round/>
                      <a:headEnd type="none" w="sm" len="sm"/>
                      <a:tailEnd type="none" w="sm" len="sm"/>
                    </a:lnT>
                  </a:tcPr>
                </a:tc>
                <a:extLst>
                  <a:ext uri="{0D108BD9-81ED-4DB2-BD59-A6C34878D82A}">
                    <a16:rowId xmlns:a16="http://schemas.microsoft.com/office/drawing/2014/main" val="10003"/>
                  </a:ext>
                </a:extLst>
              </a:tr>
              <a:tr h="623229">
                <a:tc gridSpan="6">
                  <a:txBody>
                    <a:bodyPr/>
                    <a:lstStyle/>
                    <a:p>
                      <a:pPr marL="407669" marR="0" lvl="0" indent="-317499" algn="l" rtl="0">
                        <a:lnSpc>
                          <a:spcPct val="112500"/>
                        </a:lnSpc>
                        <a:spcBef>
                          <a:spcPts val="0"/>
                        </a:spcBef>
                        <a:spcAft>
                          <a:spcPts val="0"/>
                        </a:spcAft>
                        <a:buClr>
                          <a:srgbClr val="595958"/>
                        </a:buClr>
                        <a:buSzPts val="1800"/>
                        <a:buFont typeface="Noto Sans Symbols"/>
                        <a:buChar char="−"/>
                      </a:pPr>
                      <a:r>
                        <a:rPr lang="fr-FR" sz="1800" u="none" strike="noStrike" cap="none" dirty="0">
                          <a:latin typeface="Arial"/>
                          <a:ea typeface="Arial"/>
                          <a:cs typeface="Arial"/>
                          <a:sym typeface="Arial"/>
                        </a:rPr>
                        <a:t>Concevoir ou modifier, réaliser et déployer une organisation sur les plans structurel</a:t>
                      </a:r>
                      <a:endParaRPr sz="1800" u="none" strike="noStrike" cap="none" dirty="0">
                        <a:latin typeface="Arial"/>
                        <a:ea typeface="Arial"/>
                        <a:cs typeface="Arial"/>
                        <a:sym typeface="Arial"/>
                      </a:endParaRPr>
                    </a:p>
                    <a:p>
                      <a:pPr marL="407669" marR="0" lvl="0" indent="0" algn="l" rtl="0">
                        <a:lnSpc>
                          <a:spcPct val="100000"/>
                        </a:lnSpc>
                        <a:spcBef>
                          <a:spcPts val="0"/>
                        </a:spcBef>
                        <a:spcAft>
                          <a:spcPts val="0"/>
                        </a:spcAft>
                        <a:buNone/>
                      </a:pPr>
                      <a:r>
                        <a:rPr lang="fr-FR" sz="1800" u="none" strike="noStrike" cap="none" dirty="0">
                          <a:latin typeface="Arial"/>
                          <a:ea typeface="Arial"/>
                          <a:cs typeface="Arial"/>
                          <a:sym typeface="Arial"/>
                        </a:rPr>
                        <a:t>(organigramme) et fonctionnel (processus)</a:t>
                      </a:r>
                      <a:endParaRPr sz="1800" u="none" strike="noStrike" cap="none" dirty="0">
                        <a:latin typeface="Arial"/>
                        <a:ea typeface="Arial"/>
                        <a:cs typeface="Arial"/>
                        <a:sym typeface="Arial"/>
                      </a:endParaRPr>
                    </a:p>
                  </a:txBody>
                  <a:tcPr marL="0" marR="0" marT="0" marB="0">
                    <a:lnL w="12700" cap="flat" cmpd="sng">
                      <a:solidFill>
                        <a:srgbClr val="004B87"/>
                      </a:solidFill>
                      <a:prstDash val="solid"/>
                      <a:round/>
                      <a:headEnd type="none" w="sm" len="sm"/>
                      <a:tailEnd type="none" w="sm" len="sm"/>
                    </a:lnL>
                    <a:lnR w="12700" cap="flat" cmpd="sng">
                      <a:solidFill>
                        <a:srgbClr val="004B87"/>
                      </a:solidFill>
                      <a:prstDash val="solid"/>
                      <a:round/>
                      <a:headEnd type="none" w="sm" len="sm"/>
                      <a:tailEnd type="none" w="sm" len="sm"/>
                    </a:lnR>
                    <a:lnB w="12700" cap="flat" cmpd="sng">
                      <a:solidFill>
                        <a:srgbClr val="004B87"/>
                      </a:solidFill>
                      <a:prstDash val="solid"/>
                      <a:round/>
                      <a:headEnd type="none" w="sm" len="sm"/>
                      <a:tailEnd type="none" w="sm" len="sm"/>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4"/>
                  </a:ext>
                </a:extLst>
              </a:tr>
            </a:tbl>
          </a:graphicData>
        </a:graphic>
      </p:graphicFrame>
      <p:sp>
        <p:nvSpPr>
          <p:cNvPr id="363" name="Google Shape;363;g123dcbcbd3e_0_30"/>
          <p:cNvSpPr/>
          <p:nvPr/>
        </p:nvSpPr>
        <p:spPr>
          <a:xfrm>
            <a:off x="1072670" y="2265528"/>
            <a:ext cx="9913500" cy="54591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18</a:t>
            </a:fld>
            <a:endParaRPr lang="fr-F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23dcbcbd3e_0_48"/>
          <p:cNvSpPr txBox="1">
            <a:spLocks noGrp="1"/>
          </p:cNvSpPr>
          <p:nvPr>
            <p:ph type="title"/>
          </p:nvPr>
        </p:nvSpPr>
        <p:spPr>
          <a:xfrm>
            <a:off x="1154953"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6</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.4 </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Module</a:t>
            </a:r>
            <a:r>
              <a:rPr lang="fr-F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&lt;&lt;Produit</a:t>
            </a:r>
            <a:r>
              <a:rPr lang="fr-FR" sz="4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&gt;&gt;:</a:t>
            </a:r>
            <a:endParaRPr sz="4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sp>
        <p:nvSpPr>
          <p:cNvPr id="369" name="Google Shape;369;g123dcbcbd3e_0_48"/>
          <p:cNvSpPr txBox="1">
            <a:spLocks noGrp="1"/>
          </p:cNvSpPr>
          <p:nvPr>
            <p:ph type="body" idx="1"/>
          </p:nvPr>
        </p:nvSpPr>
        <p:spPr>
          <a:xfrm>
            <a:off x="1227450" y="5145206"/>
            <a:ext cx="9737100" cy="1528548"/>
          </a:xfrm>
          <a:prstGeom prst="rect">
            <a:avLst/>
          </a:prstGeom>
        </p:spPr>
        <p:txBody>
          <a:bodyPr spcFirstLastPara="1" wrap="square" lIns="91425" tIns="45700" rIns="91425" bIns="45700" anchor="t" anchorCtr="0">
            <a:normAutofit/>
          </a:bodyPr>
          <a:lstStyle/>
          <a:p>
            <a:pPr marL="90805" lvl="0" indent="0" algn="l" rtl="0">
              <a:spcBef>
                <a:spcPts val="0"/>
              </a:spcBef>
              <a:spcAft>
                <a:spcPts val="0"/>
              </a:spcAft>
              <a:buClr>
                <a:srgbClr val="000000"/>
              </a:buClr>
              <a:buFont typeface="Arial"/>
              <a:buNone/>
            </a:pPr>
            <a:r>
              <a:rPr lang="fr-FR" b="1" dirty="0">
                <a:solidFill>
                  <a:schemeClr val="dk1"/>
                </a:solidFill>
              </a:rPr>
              <a:t>Objectifs du module</a:t>
            </a:r>
            <a:endParaRPr dirty="0">
              <a:solidFill>
                <a:schemeClr val="dk1"/>
              </a:solidFill>
            </a:endParaRPr>
          </a:p>
          <a:p>
            <a:pPr marL="407669" lvl="0" indent="-317499" algn="l" rtl="0">
              <a:spcBef>
                <a:spcPts val="300"/>
              </a:spcBef>
              <a:spcAft>
                <a:spcPts val="0"/>
              </a:spcAft>
              <a:buClr>
                <a:schemeClr val="dk1"/>
              </a:buClr>
              <a:buSzPts val="1800"/>
              <a:buFont typeface="Century Gothic"/>
              <a:buChar char="−"/>
            </a:pPr>
            <a:r>
              <a:rPr lang="fr-FR" dirty="0">
                <a:solidFill>
                  <a:schemeClr val="dk1"/>
                </a:solidFill>
              </a:rPr>
              <a:t>Élaborer le concept, réaliser ou acheter le produit</a:t>
            </a:r>
            <a:endParaRPr dirty="0">
              <a:solidFill>
                <a:schemeClr val="dk1"/>
              </a:solidFill>
            </a:endParaRPr>
          </a:p>
          <a:p>
            <a:pPr marL="407669" lvl="0" indent="-317499" algn="l" rtl="0">
              <a:spcBef>
                <a:spcPts val="300"/>
              </a:spcBef>
              <a:spcAft>
                <a:spcPts val="0"/>
              </a:spcAft>
              <a:buClr>
                <a:schemeClr val="dk1"/>
              </a:buClr>
              <a:buSzPts val="1800"/>
              <a:buFont typeface="Century Gothic"/>
              <a:buChar char="−"/>
            </a:pPr>
            <a:r>
              <a:rPr lang="fr-FR" dirty="0">
                <a:solidFill>
                  <a:schemeClr val="dk1"/>
                </a:solidFill>
              </a:rPr>
              <a:t>Réaliser et intégrer des systèmes informatiques au moyen du module «Système informatique»</a:t>
            </a:r>
            <a:endParaRPr dirty="0">
              <a:solidFill>
                <a:schemeClr val="dk1"/>
              </a:solidFill>
            </a:endParaRPr>
          </a:p>
          <a:p>
            <a:pPr marL="0" lvl="0" indent="0" algn="l" rtl="0">
              <a:spcBef>
                <a:spcPts val="1000"/>
              </a:spcBef>
              <a:spcAft>
                <a:spcPts val="0"/>
              </a:spcAft>
              <a:buNone/>
            </a:pPr>
            <a:endParaRPr dirty="0">
              <a:solidFill>
                <a:schemeClr val="dk1"/>
              </a:solidFill>
            </a:endParaRPr>
          </a:p>
        </p:txBody>
      </p:sp>
      <p:graphicFrame>
        <p:nvGraphicFramePr>
          <p:cNvPr id="370" name="Google Shape;370;g123dcbcbd3e_0_48"/>
          <p:cNvGraphicFramePr/>
          <p:nvPr>
            <p:extLst>
              <p:ext uri="{D42A27DB-BD31-4B8C-83A1-F6EECF244321}">
                <p14:modId xmlns:p14="http://schemas.microsoft.com/office/powerpoint/2010/main" val="3862971368"/>
              </p:ext>
            </p:extLst>
          </p:nvPr>
        </p:nvGraphicFramePr>
        <p:xfrm>
          <a:off x="1304507" y="2717421"/>
          <a:ext cx="9687600" cy="2467626"/>
        </p:xfrm>
        <a:graphic>
          <a:graphicData uri="http://schemas.openxmlformats.org/drawingml/2006/table">
            <a:tbl>
              <a:tblPr firstRow="1" bandRow="1">
                <a:noFill/>
                <a:tableStyleId>{F0534009-1451-4BF8-AA33-0D0F7FEC2821}</a:tableStyleId>
              </a:tblPr>
              <a:tblGrid>
                <a:gridCol w="2510700">
                  <a:extLst>
                    <a:ext uri="{9D8B030D-6E8A-4147-A177-3AD203B41FA5}">
                      <a16:colId xmlns:a16="http://schemas.microsoft.com/office/drawing/2014/main" val="20000"/>
                    </a:ext>
                  </a:extLst>
                </a:gridCol>
                <a:gridCol w="2333100">
                  <a:extLst>
                    <a:ext uri="{9D8B030D-6E8A-4147-A177-3AD203B41FA5}">
                      <a16:colId xmlns:a16="http://schemas.microsoft.com/office/drawing/2014/main" val="20001"/>
                    </a:ext>
                  </a:extLst>
                </a:gridCol>
                <a:gridCol w="2421900">
                  <a:extLst>
                    <a:ext uri="{9D8B030D-6E8A-4147-A177-3AD203B41FA5}">
                      <a16:colId xmlns:a16="http://schemas.microsoft.com/office/drawing/2014/main" val="20002"/>
                    </a:ext>
                  </a:extLst>
                </a:gridCol>
                <a:gridCol w="2421900">
                  <a:extLst>
                    <a:ext uri="{9D8B030D-6E8A-4147-A177-3AD203B41FA5}">
                      <a16:colId xmlns:a16="http://schemas.microsoft.com/office/drawing/2014/main" val="20003"/>
                    </a:ext>
                  </a:extLst>
                </a:gridCol>
              </a:tblGrid>
              <a:tr h="1536576">
                <a:tc>
                  <a:txBody>
                    <a:bodyPr/>
                    <a:lstStyle/>
                    <a:p>
                      <a:pPr marL="0" marR="0" lvl="0" indent="0" algn="l" rtl="0">
                        <a:lnSpc>
                          <a:spcPct val="100000"/>
                        </a:lnSpc>
                        <a:spcBef>
                          <a:spcPts val="0"/>
                        </a:spcBef>
                        <a:spcAft>
                          <a:spcPts val="0"/>
                        </a:spcAft>
                        <a:buNone/>
                      </a:pPr>
                      <a:endParaRPr sz="1500" u="none" strike="noStrike" cap="none" dirty="0">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90805" marR="0" lvl="0" indent="0" algn="l" rtl="0">
                        <a:lnSpc>
                          <a:spcPct val="100000"/>
                        </a:lnSpc>
                        <a:spcBef>
                          <a:spcPts val="0"/>
                        </a:spcBef>
                        <a:spcAft>
                          <a:spcPts val="0"/>
                        </a:spcAft>
                        <a:buNone/>
                      </a:pPr>
                      <a:r>
                        <a:rPr lang="fr-FR" sz="1200" b="1" u="none" strike="noStrike" cap="none" dirty="0">
                          <a:latin typeface="Arial"/>
                          <a:ea typeface="Arial"/>
                          <a:cs typeface="Arial"/>
                          <a:sym typeface="Arial"/>
                        </a:rPr>
                        <a:t>Élaborer le concept du produit</a:t>
                      </a:r>
                      <a:endParaRPr sz="1200" u="none" strike="noStrike" cap="none" dirty="0">
                        <a:latin typeface="Arial"/>
                        <a:ea typeface="Arial"/>
                        <a:cs typeface="Arial"/>
                        <a:sym typeface="Arial"/>
                      </a:endParaRPr>
                    </a:p>
                    <a:p>
                      <a:pPr marL="90805" marR="0" lvl="0" indent="0" algn="l" rtl="0">
                        <a:lnSpc>
                          <a:spcPct val="100000"/>
                        </a:lnSpc>
                        <a:spcBef>
                          <a:spcPts val="5"/>
                        </a:spcBef>
                        <a:spcAft>
                          <a:spcPts val="0"/>
                        </a:spcAft>
                        <a:buNone/>
                      </a:pPr>
                      <a:r>
                        <a:rPr lang="fr-FR" sz="1200" i="1" u="none" strike="noStrike" cap="none" dirty="0">
                          <a:latin typeface="Arial"/>
                          <a:ea typeface="Arial"/>
                          <a:cs typeface="Arial"/>
                          <a:sym typeface="Arial"/>
                        </a:rPr>
                        <a:t>Concept du produit</a:t>
                      </a:r>
                      <a:endParaRPr sz="120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30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u="none" strike="noStrike" cap="none" dirty="0">
                        <a:latin typeface="Times New Roman"/>
                        <a:ea typeface="Times New Roman"/>
                        <a:cs typeface="Times New Roman"/>
                        <a:sym typeface="Times New Roman"/>
                      </a:endParaRPr>
                    </a:p>
                    <a:p>
                      <a:pPr marL="1171575" marR="0" lvl="0" indent="0" algn="l" rtl="0">
                        <a:lnSpc>
                          <a:spcPct val="100000"/>
                        </a:lnSpc>
                        <a:spcBef>
                          <a:spcPts val="5"/>
                        </a:spcBef>
                        <a:spcAft>
                          <a:spcPts val="0"/>
                        </a:spcAft>
                        <a:buNone/>
                      </a:pPr>
                      <a:r>
                        <a:rPr lang="fr-FR" sz="1200" u="none" strike="noStrike" cap="none" dirty="0">
                          <a:solidFill>
                            <a:srgbClr val="006EB6"/>
                          </a:solidFill>
                          <a:latin typeface="Arial"/>
                          <a:ea typeface="Arial"/>
                          <a:cs typeface="Arial"/>
                          <a:sym typeface="Arial"/>
                        </a:rPr>
                        <a:t>Business </a:t>
                      </a:r>
                      <a:r>
                        <a:rPr lang="fr-FR" sz="1200" u="none" strike="noStrike" cap="none" dirty="0" err="1">
                          <a:solidFill>
                            <a:srgbClr val="006EB6"/>
                          </a:solidFill>
                          <a:latin typeface="Arial"/>
                          <a:ea typeface="Arial"/>
                          <a:cs typeface="Arial"/>
                          <a:sym typeface="Arial"/>
                        </a:rPr>
                        <a:t>Analyst</a:t>
                      </a:r>
                      <a:endParaRPr sz="1200" u="none" strike="noStrike" cap="none" dirty="0">
                        <a:latin typeface="Arial"/>
                        <a:ea typeface="Arial"/>
                        <a:cs typeface="Arial"/>
                        <a:sym typeface="Arial"/>
                      </a:endParaRPr>
                    </a:p>
                  </a:txBody>
                  <a:tcPr marL="0" marR="0" marT="4065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7EBF3"/>
                    </a:solidFill>
                  </a:tcPr>
                </a:tc>
                <a:tc>
                  <a:txBody>
                    <a:bodyPr/>
                    <a:lstStyle/>
                    <a:p>
                      <a:pPr marL="91440" marR="562610" lvl="0" indent="0" algn="l" rtl="0">
                        <a:lnSpc>
                          <a:spcPct val="100000"/>
                        </a:lnSpc>
                        <a:spcBef>
                          <a:spcPts val="0"/>
                        </a:spcBef>
                        <a:spcAft>
                          <a:spcPts val="0"/>
                        </a:spcAft>
                        <a:buNone/>
                      </a:pPr>
                      <a:r>
                        <a:rPr lang="fr-FR" sz="1200" b="1" u="none" strike="noStrike" cap="none">
                          <a:latin typeface="Arial"/>
                          <a:ea typeface="Arial"/>
                          <a:cs typeface="Arial"/>
                          <a:sym typeface="Arial"/>
                        </a:rPr>
                        <a:t>Réaliser le produit  </a:t>
                      </a:r>
                      <a:r>
                        <a:rPr lang="fr-FR" sz="1200" i="1" u="none" strike="noStrike" cap="none">
                          <a:latin typeface="Arial"/>
                          <a:ea typeface="Arial"/>
                          <a:cs typeface="Arial"/>
                          <a:sym typeface="Arial"/>
                        </a:rPr>
                        <a:t>Produit réalisé,  documentation du produit,  manuel d’utilisation</a:t>
                      </a:r>
                      <a:endParaRPr sz="1200" u="none" strike="noStrike" cap="none">
                        <a:latin typeface="Arial"/>
                        <a:ea typeface="Arial"/>
                        <a:cs typeface="Arial"/>
                        <a:sym typeface="Arial"/>
                      </a:endParaRPr>
                    </a:p>
                    <a:p>
                      <a:pPr marL="1467485" marR="0" lvl="0" indent="0" algn="l" rtl="0">
                        <a:lnSpc>
                          <a:spcPct val="100000"/>
                        </a:lnSpc>
                        <a:spcBef>
                          <a:spcPts val="0"/>
                        </a:spcBef>
                        <a:spcAft>
                          <a:spcPts val="0"/>
                        </a:spcAft>
                        <a:buNone/>
                      </a:pPr>
                      <a:r>
                        <a:rPr lang="fr-FR" sz="1200" u="none" strike="noStrike" cap="none">
                          <a:solidFill>
                            <a:srgbClr val="006EB6"/>
                          </a:solidFill>
                          <a:latin typeface="Arial"/>
                          <a:ea typeface="Arial"/>
                          <a:cs typeface="Arial"/>
                          <a:sym typeface="Arial"/>
                        </a:rPr>
                        <a:t>Développeur</a:t>
                      </a:r>
                      <a:endParaRPr sz="1200" u="none" strike="noStrike" cap="none">
                        <a:latin typeface="Arial"/>
                        <a:ea typeface="Arial"/>
                        <a:cs typeface="Arial"/>
                        <a:sym typeface="Arial"/>
                      </a:endParaRPr>
                    </a:p>
                  </a:txBody>
                  <a:tcPr marL="0" marR="0" marT="4065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7EBF3"/>
                    </a:solidFill>
                  </a:tcPr>
                </a:tc>
                <a:tc>
                  <a:txBody>
                    <a:bodyPr/>
                    <a:lstStyle/>
                    <a:p>
                      <a:pPr marL="91440" marR="0" lvl="0" indent="0" algn="l" rtl="0">
                        <a:lnSpc>
                          <a:spcPct val="100000"/>
                        </a:lnSpc>
                        <a:spcBef>
                          <a:spcPts val="0"/>
                        </a:spcBef>
                        <a:spcAft>
                          <a:spcPts val="0"/>
                        </a:spcAft>
                        <a:buNone/>
                      </a:pPr>
                      <a:r>
                        <a:rPr lang="fr-FR" sz="1200" b="1" u="none" strike="noStrike" cap="none">
                          <a:latin typeface="Arial"/>
                          <a:ea typeface="Arial"/>
                          <a:cs typeface="Arial"/>
                          <a:sym typeface="Arial"/>
                        </a:rPr>
                        <a:t>Lancer le produit</a:t>
                      </a:r>
                      <a:endParaRPr sz="1200" u="none" strike="noStrike" cap="none">
                        <a:latin typeface="Arial"/>
                        <a:ea typeface="Arial"/>
                        <a:cs typeface="Arial"/>
                        <a:sym typeface="Arial"/>
                      </a:endParaRPr>
                    </a:p>
                    <a:p>
                      <a:pPr marL="91440" marR="0" lvl="0" indent="0" algn="l" rtl="0">
                        <a:lnSpc>
                          <a:spcPct val="100000"/>
                        </a:lnSpc>
                        <a:spcBef>
                          <a:spcPts val="5"/>
                        </a:spcBef>
                        <a:spcAft>
                          <a:spcPts val="0"/>
                        </a:spcAft>
                        <a:buNone/>
                      </a:pPr>
                      <a:r>
                        <a:rPr lang="fr-FR" sz="1200" i="1" u="none" strike="noStrike" cap="none">
                          <a:latin typeface="Arial"/>
                          <a:ea typeface="Arial"/>
                          <a:cs typeface="Arial"/>
                          <a:sym typeface="Arial"/>
                        </a:rPr>
                        <a:t>Produit lancé</a:t>
                      </a:r>
                      <a:endParaRPr sz="120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3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1467485" marR="0" lvl="0" indent="0" algn="l" rtl="0">
                        <a:lnSpc>
                          <a:spcPct val="100000"/>
                        </a:lnSpc>
                        <a:spcBef>
                          <a:spcPts val="5"/>
                        </a:spcBef>
                        <a:spcAft>
                          <a:spcPts val="0"/>
                        </a:spcAft>
                        <a:buNone/>
                      </a:pPr>
                      <a:r>
                        <a:rPr lang="fr-FR" sz="1200" u="none" strike="noStrike" cap="none">
                          <a:solidFill>
                            <a:srgbClr val="006EB6"/>
                          </a:solidFill>
                          <a:latin typeface="Arial"/>
                          <a:ea typeface="Arial"/>
                          <a:cs typeface="Arial"/>
                          <a:sym typeface="Arial"/>
                        </a:rPr>
                        <a:t>Développeur</a:t>
                      </a:r>
                      <a:endParaRPr sz="1200" u="none" strike="noStrike" cap="none">
                        <a:latin typeface="Arial"/>
                        <a:ea typeface="Arial"/>
                        <a:cs typeface="Arial"/>
                        <a:sym typeface="Arial"/>
                      </a:endParaRPr>
                    </a:p>
                  </a:txBody>
                  <a:tcPr marL="0" marR="0" marT="4065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7EBF3"/>
                    </a:solidFill>
                  </a:tcPr>
                </a:tc>
                <a:extLst>
                  <a:ext uri="{0D108BD9-81ED-4DB2-BD59-A6C34878D82A}">
                    <a16:rowId xmlns:a16="http://schemas.microsoft.com/office/drawing/2014/main" val="10000"/>
                  </a:ext>
                </a:extLst>
              </a:tr>
              <a:tr h="702450">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dirty="0">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None/>
                      </a:pPr>
                      <a:endParaRPr sz="1500" u="none" strike="noStrike" cap="none" dirty="0">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u="none" strike="noStrike" cap="none" dirty="0">
                        <a:latin typeface="Times New Roman"/>
                        <a:ea typeface="Times New Roman"/>
                        <a:cs typeface="Times New Roman"/>
                        <a:sym typeface="Times New Roman"/>
                      </a:endParaRPr>
                    </a:p>
                  </a:txBody>
                  <a:tcPr marL="0" marR="0" marT="0" marB="0">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71" name="Google Shape;371;g123dcbcbd3e_0_48"/>
          <p:cNvSpPr/>
          <p:nvPr/>
        </p:nvSpPr>
        <p:spPr>
          <a:xfrm>
            <a:off x="1154957" y="2450333"/>
            <a:ext cx="9986700" cy="493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19</a:t>
            </a:fld>
            <a:endParaRPr lang="fr-F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a:t>
            </a:fld>
            <a:endParaRPr lang="fr-FR"/>
          </a:p>
        </p:txBody>
      </p:sp>
      <p:sp>
        <p:nvSpPr>
          <p:cNvPr id="5" name="Rectangle 4"/>
          <p:cNvSpPr/>
          <p:nvPr/>
        </p:nvSpPr>
        <p:spPr>
          <a:xfrm>
            <a:off x="1470246" y="1983662"/>
            <a:ext cx="8880762" cy="1569660"/>
          </a:xfrm>
          <a:prstGeom prst="rect">
            <a:avLst/>
          </a:prstGeom>
          <a:noFill/>
        </p:spPr>
        <p:txBody>
          <a:bodyPr wrap="square" lIns="91440" tIns="45720" rIns="91440" bIns="45720">
            <a:spAutoFit/>
          </a:bodyPr>
          <a:lstStyle/>
          <a:p>
            <a:pPr algn="ctr"/>
            <a:r>
              <a:rPr lang="fr-FR" sz="9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dhabi" panose="01000000000000000000" pitchFamily="2" charset="-78"/>
                <a:cs typeface="Aldhabi" panose="01000000000000000000" pitchFamily="2" charset="-78"/>
              </a:rPr>
              <a:t>La méthode HERMES</a:t>
            </a:r>
            <a:endParaRPr lang="fr-FR" sz="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23415724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6</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.5 </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Module « pilotage du projet » :</a:t>
            </a:r>
            <a:endParaRPr lang="fr-F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graphicFrame>
        <p:nvGraphicFramePr>
          <p:cNvPr id="4" name="object 3"/>
          <p:cNvGraphicFramePr>
            <a:graphicFrameLocks noGrp="1"/>
          </p:cNvGraphicFramePr>
          <p:nvPr>
            <p:extLst>
              <p:ext uri="{D42A27DB-BD31-4B8C-83A1-F6EECF244321}">
                <p14:modId xmlns:p14="http://schemas.microsoft.com/office/powerpoint/2010/main" val="1465733405"/>
              </p:ext>
            </p:extLst>
          </p:nvPr>
        </p:nvGraphicFramePr>
        <p:xfrm>
          <a:off x="866997" y="2975212"/>
          <a:ext cx="9687559" cy="3193576"/>
        </p:xfrm>
        <a:graphic>
          <a:graphicData uri="http://schemas.openxmlformats.org/drawingml/2006/table">
            <a:tbl>
              <a:tblPr firstRow="1" bandRow="1">
                <a:tableStyleId>{2D5ABB26-0587-4C30-8999-92F81FD0307C}</a:tableStyleId>
              </a:tblPr>
              <a:tblGrid>
                <a:gridCol w="2421890">
                  <a:extLst>
                    <a:ext uri="{9D8B030D-6E8A-4147-A177-3AD203B41FA5}">
                      <a16:colId xmlns:a16="http://schemas.microsoft.com/office/drawing/2014/main" val="20000"/>
                    </a:ext>
                  </a:extLst>
                </a:gridCol>
                <a:gridCol w="2421890">
                  <a:extLst>
                    <a:ext uri="{9D8B030D-6E8A-4147-A177-3AD203B41FA5}">
                      <a16:colId xmlns:a16="http://schemas.microsoft.com/office/drawing/2014/main" val="20001"/>
                    </a:ext>
                  </a:extLst>
                </a:gridCol>
                <a:gridCol w="2421889">
                  <a:extLst>
                    <a:ext uri="{9D8B030D-6E8A-4147-A177-3AD203B41FA5}">
                      <a16:colId xmlns:a16="http://schemas.microsoft.com/office/drawing/2014/main" val="20002"/>
                    </a:ext>
                  </a:extLst>
                </a:gridCol>
                <a:gridCol w="2421890">
                  <a:extLst>
                    <a:ext uri="{9D8B030D-6E8A-4147-A177-3AD203B41FA5}">
                      <a16:colId xmlns:a16="http://schemas.microsoft.com/office/drawing/2014/main" val="20003"/>
                    </a:ext>
                  </a:extLst>
                </a:gridCol>
              </a:tblGrid>
              <a:tr h="1197590">
                <a:tc>
                  <a:txBody>
                    <a:bodyPr/>
                    <a:lstStyle/>
                    <a:p>
                      <a:pPr marL="90805" marR="958215">
                        <a:lnSpc>
                          <a:spcPct val="100000"/>
                        </a:lnSpc>
                        <a:spcBef>
                          <a:spcPts val="320"/>
                        </a:spcBef>
                      </a:pPr>
                      <a:r>
                        <a:rPr sz="1200" b="1" spc="-5" dirty="0">
                          <a:latin typeface="Arial"/>
                          <a:cs typeface="Arial"/>
                        </a:rPr>
                        <a:t>Mandater et piloter  l’initialisation</a:t>
                      </a:r>
                      <a:endParaRPr sz="1200" dirty="0">
                        <a:latin typeface="Arial"/>
                        <a:cs typeface="Arial"/>
                      </a:endParaRPr>
                    </a:p>
                    <a:p>
                      <a:pPr marL="90805">
                        <a:lnSpc>
                          <a:spcPct val="100000"/>
                        </a:lnSpc>
                        <a:spcBef>
                          <a:spcPts val="5"/>
                        </a:spcBef>
                      </a:pPr>
                      <a:r>
                        <a:rPr sz="1200" i="1" spc="-5" dirty="0">
                          <a:latin typeface="Arial"/>
                          <a:cs typeface="Arial"/>
                        </a:rPr>
                        <a:t>Mandat d’initialisation du</a:t>
                      </a:r>
                      <a:r>
                        <a:rPr sz="1200" i="1" spc="-70" dirty="0">
                          <a:latin typeface="Arial"/>
                          <a:cs typeface="Arial"/>
                        </a:rPr>
                        <a:t> </a:t>
                      </a:r>
                      <a:r>
                        <a:rPr sz="1200" i="1" spc="-5" dirty="0">
                          <a:latin typeface="Arial"/>
                          <a:cs typeface="Arial"/>
                        </a:rPr>
                        <a:t>projet</a:t>
                      </a:r>
                      <a:endParaRPr sz="1200" dirty="0">
                        <a:latin typeface="Arial"/>
                        <a:cs typeface="Arial"/>
                      </a:endParaRPr>
                    </a:p>
                    <a:p>
                      <a:pPr marL="1735455">
                        <a:lnSpc>
                          <a:spcPct val="100000"/>
                        </a:lnSpc>
                      </a:pPr>
                      <a:r>
                        <a:rPr sz="1200" spc="-5" dirty="0">
                          <a:solidFill>
                            <a:srgbClr val="006EB6"/>
                          </a:solidFill>
                          <a:latin typeface="Arial"/>
                          <a:cs typeface="Arial"/>
                        </a:rPr>
                        <a:t>Mandant</a:t>
                      </a:r>
                      <a:endParaRPr sz="1200" dirty="0">
                        <a:latin typeface="Arial"/>
                        <a:cs typeface="Arial"/>
                      </a:endParaRPr>
                    </a:p>
                  </a:txBody>
                  <a:tcPr marL="0" marR="0" marT="40640"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E7EBF3"/>
                    </a:solidFill>
                  </a:tcPr>
                </a:tc>
                <a:tc gridSpan="3">
                  <a:txBody>
                    <a:bodyPr/>
                    <a:lstStyle/>
                    <a:p>
                      <a:pPr marL="91440">
                        <a:lnSpc>
                          <a:spcPct val="100000"/>
                        </a:lnSpc>
                        <a:spcBef>
                          <a:spcPts val="320"/>
                        </a:spcBef>
                      </a:pPr>
                      <a:r>
                        <a:rPr sz="1200" b="1" spc="-5" dirty="0">
                          <a:latin typeface="Arial"/>
                          <a:cs typeface="Arial"/>
                        </a:rPr>
                        <a:t>Piloter </a:t>
                      </a:r>
                      <a:r>
                        <a:rPr sz="1200" b="1" dirty="0">
                          <a:latin typeface="Arial"/>
                          <a:cs typeface="Arial"/>
                        </a:rPr>
                        <a:t>le</a:t>
                      </a:r>
                      <a:r>
                        <a:rPr sz="1200" b="1" spc="-5" dirty="0">
                          <a:latin typeface="Arial"/>
                          <a:cs typeface="Arial"/>
                        </a:rPr>
                        <a:t> projet</a:t>
                      </a:r>
                      <a:endParaRPr sz="1200">
                        <a:latin typeface="Arial"/>
                        <a:cs typeface="Arial"/>
                      </a:endParaRPr>
                    </a:p>
                    <a:p>
                      <a:pPr marL="91440" marR="4448175">
                        <a:lnSpc>
                          <a:spcPct val="100000"/>
                        </a:lnSpc>
                        <a:spcBef>
                          <a:spcPts val="5"/>
                        </a:spcBef>
                      </a:pPr>
                      <a:r>
                        <a:rPr sz="1200" i="1" spc="-5" dirty="0">
                          <a:latin typeface="Arial"/>
                          <a:cs typeface="Arial"/>
                        </a:rPr>
                        <a:t>Rapport sur la qualité </a:t>
                      </a:r>
                      <a:r>
                        <a:rPr sz="1200" i="1" dirty="0">
                          <a:latin typeface="Arial"/>
                          <a:cs typeface="Arial"/>
                        </a:rPr>
                        <a:t>et </a:t>
                      </a:r>
                      <a:r>
                        <a:rPr sz="1200" i="1" spc="-5" dirty="0">
                          <a:latin typeface="Arial"/>
                          <a:cs typeface="Arial"/>
                        </a:rPr>
                        <a:t>les risques,  décision concernant le pilotage du</a:t>
                      </a:r>
                      <a:r>
                        <a:rPr sz="1200" i="1" spc="-80" dirty="0">
                          <a:latin typeface="Arial"/>
                          <a:cs typeface="Arial"/>
                        </a:rPr>
                        <a:t> </a:t>
                      </a:r>
                      <a:r>
                        <a:rPr sz="1200" i="1" spc="-5" dirty="0">
                          <a:latin typeface="Arial"/>
                          <a:cs typeface="Arial"/>
                        </a:rPr>
                        <a:t>projet</a:t>
                      </a:r>
                      <a:endParaRPr sz="1200">
                        <a:latin typeface="Arial"/>
                        <a:cs typeface="Arial"/>
                      </a:endParaRPr>
                    </a:p>
                    <a:p>
                      <a:pPr marL="6580505">
                        <a:lnSpc>
                          <a:spcPct val="100000"/>
                        </a:lnSpc>
                      </a:pPr>
                      <a:r>
                        <a:rPr sz="1200" spc="-5" dirty="0">
                          <a:solidFill>
                            <a:srgbClr val="006EB6"/>
                          </a:solidFill>
                          <a:latin typeface="Arial"/>
                          <a:cs typeface="Arial"/>
                        </a:rPr>
                        <a:t>Mandant</a:t>
                      </a:r>
                      <a:endParaRPr sz="1200">
                        <a:latin typeface="Arial"/>
                        <a:cs typeface="Arial"/>
                      </a:endParaRPr>
                    </a:p>
                  </a:txBody>
                  <a:tcPr marL="0" marR="0" marT="40640"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E7EBF3"/>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995986">
                <a:tc>
                  <a:txBody>
                    <a:bodyPr/>
                    <a:lstStyle/>
                    <a:p>
                      <a:pPr marL="90805" marR="373380">
                        <a:lnSpc>
                          <a:spcPct val="100000"/>
                        </a:lnSpc>
                        <a:spcBef>
                          <a:spcPts val="325"/>
                        </a:spcBef>
                      </a:pPr>
                      <a:r>
                        <a:rPr sz="1200" b="1" spc="-5" dirty="0">
                          <a:solidFill>
                            <a:srgbClr val="D51F6C"/>
                          </a:solidFill>
                          <a:latin typeface="Arial"/>
                          <a:cs typeface="Arial"/>
                        </a:rPr>
                        <a:t>Prendre </a:t>
                      </a:r>
                      <a:r>
                        <a:rPr sz="1200" b="1" dirty="0">
                          <a:solidFill>
                            <a:srgbClr val="D51F6C"/>
                          </a:solidFill>
                          <a:latin typeface="Arial"/>
                          <a:cs typeface="Arial"/>
                        </a:rPr>
                        <a:t>la </a:t>
                      </a:r>
                      <a:r>
                        <a:rPr sz="1200" b="1" spc="-5" dirty="0">
                          <a:solidFill>
                            <a:srgbClr val="D51F6C"/>
                          </a:solidFill>
                          <a:latin typeface="Arial"/>
                          <a:cs typeface="Arial"/>
                        </a:rPr>
                        <a:t>décision  concernant </a:t>
                      </a:r>
                      <a:r>
                        <a:rPr sz="1200" b="1" dirty="0">
                          <a:solidFill>
                            <a:srgbClr val="D51F6C"/>
                          </a:solidFill>
                          <a:latin typeface="Arial"/>
                          <a:cs typeface="Arial"/>
                        </a:rPr>
                        <a:t>la </a:t>
                      </a:r>
                      <a:r>
                        <a:rPr sz="1200" b="1" spc="-5" dirty="0">
                          <a:solidFill>
                            <a:srgbClr val="D51F6C"/>
                          </a:solidFill>
                          <a:latin typeface="Arial"/>
                          <a:cs typeface="Arial"/>
                        </a:rPr>
                        <a:t>libération du  projet</a:t>
                      </a:r>
                      <a:endParaRPr sz="1200" dirty="0">
                        <a:latin typeface="Arial"/>
                        <a:cs typeface="Arial"/>
                      </a:endParaRPr>
                    </a:p>
                    <a:p>
                      <a:pPr marL="90805" marR="346710">
                        <a:lnSpc>
                          <a:spcPct val="100000"/>
                        </a:lnSpc>
                      </a:pPr>
                      <a:r>
                        <a:rPr sz="1200" i="1" spc="-5" dirty="0">
                          <a:latin typeface="Arial"/>
                          <a:cs typeface="Arial"/>
                        </a:rPr>
                        <a:t>Liste de contrôle, mandat de  projet, décision concernant le  pilotage du</a:t>
                      </a:r>
                      <a:r>
                        <a:rPr sz="1200" i="1" spc="-50" dirty="0">
                          <a:latin typeface="Arial"/>
                          <a:cs typeface="Arial"/>
                        </a:rPr>
                        <a:t> </a:t>
                      </a:r>
                      <a:r>
                        <a:rPr sz="1200" i="1" spc="-5" dirty="0">
                          <a:latin typeface="Arial"/>
                          <a:cs typeface="Arial"/>
                        </a:rPr>
                        <a:t>projet</a:t>
                      </a:r>
                      <a:endParaRPr sz="1200" dirty="0">
                        <a:latin typeface="Arial"/>
                        <a:cs typeface="Arial"/>
                      </a:endParaRPr>
                    </a:p>
                    <a:p>
                      <a:pPr marL="1735455">
                        <a:lnSpc>
                          <a:spcPct val="100000"/>
                        </a:lnSpc>
                      </a:pPr>
                      <a:r>
                        <a:rPr sz="1200" spc="-5" dirty="0">
                          <a:solidFill>
                            <a:srgbClr val="006EB6"/>
                          </a:solidFill>
                          <a:latin typeface="Arial"/>
                          <a:cs typeface="Arial"/>
                        </a:rPr>
                        <a:t>Mandant</a:t>
                      </a:r>
                      <a:endParaRPr sz="1200" dirty="0">
                        <a:latin typeface="Arial"/>
                        <a:cs typeface="Arial"/>
                      </a:endParaRPr>
                    </a:p>
                  </a:txBody>
                  <a:tcPr marL="0" marR="0" marT="41275"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E7EBF3"/>
                    </a:solidFill>
                  </a:tcPr>
                </a:tc>
                <a:tc>
                  <a:txBody>
                    <a:bodyPr/>
                    <a:lstStyle/>
                    <a:p>
                      <a:pPr marL="91440" marR="184150">
                        <a:lnSpc>
                          <a:spcPct val="100000"/>
                        </a:lnSpc>
                        <a:spcBef>
                          <a:spcPts val="325"/>
                        </a:spcBef>
                      </a:pPr>
                      <a:r>
                        <a:rPr sz="1200" b="1" spc="-5" dirty="0">
                          <a:solidFill>
                            <a:srgbClr val="D51F6C"/>
                          </a:solidFill>
                          <a:latin typeface="Arial"/>
                          <a:cs typeface="Arial"/>
                        </a:rPr>
                        <a:t>Prendre </a:t>
                      </a:r>
                      <a:r>
                        <a:rPr sz="1200" b="1" dirty="0">
                          <a:solidFill>
                            <a:srgbClr val="D51F6C"/>
                          </a:solidFill>
                          <a:latin typeface="Arial"/>
                          <a:cs typeface="Arial"/>
                        </a:rPr>
                        <a:t>la </a:t>
                      </a:r>
                      <a:r>
                        <a:rPr sz="1200" b="1" spc="-5" dirty="0">
                          <a:solidFill>
                            <a:srgbClr val="D51F6C"/>
                          </a:solidFill>
                          <a:latin typeface="Arial"/>
                          <a:cs typeface="Arial"/>
                        </a:rPr>
                        <a:t>décision de libérer  </a:t>
                      </a:r>
                      <a:r>
                        <a:rPr sz="1200" b="1" dirty="0">
                          <a:solidFill>
                            <a:srgbClr val="D51F6C"/>
                          </a:solidFill>
                          <a:latin typeface="Arial"/>
                          <a:cs typeface="Arial"/>
                        </a:rPr>
                        <a:t>la</a:t>
                      </a:r>
                      <a:r>
                        <a:rPr sz="1200" b="1" spc="-10" dirty="0">
                          <a:solidFill>
                            <a:srgbClr val="D51F6C"/>
                          </a:solidFill>
                          <a:latin typeface="Arial"/>
                          <a:cs typeface="Arial"/>
                        </a:rPr>
                        <a:t> </a:t>
                      </a:r>
                      <a:r>
                        <a:rPr sz="1200" b="1" spc="-5" dirty="0">
                          <a:solidFill>
                            <a:srgbClr val="D51F6C"/>
                          </a:solidFill>
                          <a:latin typeface="Arial"/>
                          <a:cs typeface="Arial"/>
                        </a:rPr>
                        <a:t>phase</a:t>
                      </a:r>
                      <a:endParaRPr sz="1200" dirty="0">
                        <a:latin typeface="Arial"/>
                        <a:cs typeface="Arial"/>
                      </a:endParaRPr>
                    </a:p>
                    <a:p>
                      <a:pPr marL="91440" marR="236854">
                        <a:lnSpc>
                          <a:spcPct val="100000"/>
                        </a:lnSpc>
                      </a:pPr>
                      <a:r>
                        <a:rPr sz="1200" i="1" spc="-5" dirty="0">
                          <a:latin typeface="Arial"/>
                          <a:cs typeface="Arial"/>
                        </a:rPr>
                        <a:t>Rapport sur la qualité </a:t>
                      </a:r>
                      <a:r>
                        <a:rPr sz="1200" i="1" dirty="0">
                          <a:latin typeface="Arial"/>
                          <a:cs typeface="Arial"/>
                        </a:rPr>
                        <a:t>et </a:t>
                      </a:r>
                      <a:r>
                        <a:rPr sz="1200" i="1" spc="-5" dirty="0">
                          <a:latin typeface="Arial"/>
                          <a:cs typeface="Arial"/>
                        </a:rPr>
                        <a:t>les  risques, décision concernant le  pilotage du projet, liste de  contrôle</a:t>
                      </a:r>
                      <a:endParaRPr sz="1200" dirty="0">
                        <a:latin typeface="Arial"/>
                        <a:cs typeface="Arial"/>
                      </a:endParaRPr>
                    </a:p>
                    <a:p>
                      <a:pPr marL="1735455">
                        <a:lnSpc>
                          <a:spcPct val="100000"/>
                        </a:lnSpc>
                      </a:pPr>
                      <a:r>
                        <a:rPr sz="1200" spc="-5" dirty="0">
                          <a:solidFill>
                            <a:srgbClr val="006EB6"/>
                          </a:solidFill>
                          <a:latin typeface="Arial"/>
                          <a:cs typeface="Arial"/>
                        </a:rPr>
                        <a:t>Mandant</a:t>
                      </a:r>
                      <a:endParaRPr sz="1200" dirty="0">
                        <a:latin typeface="Arial"/>
                        <a:cs typeface="Arial"/>
                      </a:endParaRPr>
                    </a:p>
                  </a:txBody>
                  <a:tcPr marL="0" marR="0" marT="41275"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E7EBF3"/>
                    </a:solidFill>
                  </a:tcPr>
                </a:tc>
                <a:tc>
                  <a:txBody>
                    <a:bodyPr/>
                    <a:lstStyle/>
                    <a:p>
                      <a:pPr marL="91440" marR="184150">
                        <a:lnSpc>
                          <a:spcPct val="100000"/>
                        </a:lnSpc>
                        <a:spcBef>
                          <a:spcPts val="325"/>
                        </a:spcBef>
                      </a:pPr>
                      <a:r>
                        <a:rPr sz="1200" b="1" spc="-5" dirty="0">
                          <a:solidFill>
                            <a:srgbClr val="D51F6C"/>
                          </a:solidFill>
                          <a:latin typeface="Arial"/>
                          <a:cs typeface="Arial"/>
                        </a:rPr>
                        <a:t>Prendre </a:t>
                      </a:r>
                      <a:r>
                        <a:rPr sz="1200" b="1" dirty="0">
                          <a:solidFill>
                            <a:srgbClr val="D51F6C"/>
                          </a:solidFill>
                          <a:latin typeface="Arial"/>
                          <a:cs typeface="Arial"/>
                        </a:rPr>
                        <a:t>la </a:t>
                      </a:r>
                      <a:r>
                        <a:rPr sz="1200" b="1" spc="-5" dirty="0">
                          <a:solidFill>
                            <a:srgbClr val="D51F6C"/>
                          </a:solidFill>
                          <a:latin typeface="Arial"/>
                          <a:cs typeface="Arial"/>
                        </a:rPr>
                        <a:t>décision de libérer  </a:t>
                      </a:r>
                      <a:r>
                        <a:rPr sz="1200" b="1" dirty="0">
                          <a:solidFill>
                            <a:srgbClr val="D51F6C"/>
                          </a:solidFill>
                          <a:latin typeface="Arial"/>
                          <a:cs typeface="Arial"/>
                        </a:rPr>
                        <a:t>la</a:t>
                      </a:r>
                      <a:r>
                        <a:rPr sz="1200" b="1" spc="-10" dirty="0">
                          <a:solidFill>
                            <a:srgbClr val="D51F6C"/>
                          </a:solidFill>
                          <a:latin typeface="Arial"/>
                          <a:cs typeface="Arial"/>
                        </a:rPr>
                        <a:t> </a:t>
                      </a:r>
                      <a:r>
                        <a:rPr sz="1200" b="1" spc="-5" dirty="0">
                          <a:solidFill>
                            <a:srgbClr val="D51F6C"/>
                          </a:solidFill>
                          <a:latin typeface="Arial"/>
                          <a:cs typeface="Arial"/>
                        </a:rPr>
                        <a:t>phase</a:t>
                      </a:r>
                      <a:endParaRPr sz="1200">
                        <a:latin typeface="Arial"/>
                        <a:cs typeface="Arial"/>
                      </a:endParaRPr>
                    </a:p>
                    <a:p>
                      <a:pPr marL="91440" marR="236854">
                        <a:lnSpc>
                          <a:spcPct val="100000"/>
                        </a:lnSpc>
                      </a:pPr>
                      <a:r>
                        <a:rPr sz="1200" i="1" spc="-5" dirty="0">
                          <a:latin typeface="Arial"/>
                          <a:cs typeface="Arial"/>
                        </a:rPr>
                        <a:t>Rapport sur la qualité </a:t>
                      </a:r>
                      <a:r>
                        <a:rPr sz="1200" i="1" dirty="0">
                          <a:latin typeface="Arial"/>
                          <a:cs typeface="Arial"/>
                        </a:rPr>
                        <a:t>et </a:t>
                      </a:r>
                      <a:r>
                        <a:rPr sz="1200" i="1" spc="-5" dirty="0">
                          <a:latin typeface="Arial"/>
                          <a:cs typeface="Arial"/>
                        </a:rPr>
                        <a:t>les  risques, décision concernant le  pilotage du projet, liste de  contrôle</a:t>
                      </a:r>
                      <a:endParaRPr sz="1200">
                        <a:latin typeface="Arial"/>
                        <a:cs typeface="Arial"/>
                      </a:endParaRPr>
                    </a:p>
                    <a:p>
                      <a:pPr marL="1735455">
                        <a:lnSpc>
                          <a:spcPct val="100000"/>
                        </a:lnSpc>
                      </a:pPr>
                      <a:r>
                        <a:rPr sz="1200" spc="-5" dirty="0">
                          <a:solidFill>
                            <a:srgbClr val="006EB6"/>
                          </a:solidFill>
                          <a:latin typeface="Arial"/>
                          <a:cs typeface="Arial"/>
                        </a:rPr>
                        <a:t>Mandant</a:t>
                      </a:r>
                      <a:endParaRPr sz="1200">
                        <a:latin typeface="Arial"/>
                        <a:cs typeface="Arial"/>
                      </a:endParaRPr>
                    </a:p>
                  </a:txBody>
                  <a:tcPr marL="0" marR="0" marT="41275"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E7EBF3"/>
                    </a:solidFill>
                  </a:tcPr>
                </a:tc>
                <a:tc>
                  <a:txBody>
                    <a:bodyPr/>
                    <a:lstStyle/>
                    <a:p>
                      <a:pPr marL="91440" marR="118110">
                        <a:lnSpc>
                          <a:spcPct val="100000"/>
                        </a:lnSpc>
                        <a:spcBef>
                          <a:spcPts val="325"/>
                        </a:spcBef>
                      </a:pPr>
                      <a:r>
                        <a:rPr sz="1200" b="1" spc="-5" dirty="0">
                          <a:solidFill>
                            <a:srgbClr val="D51F6C"/>
                          </a:solidFill>
                          <a:latin typeface="Arial"/>
                          <a:cs typeface="Arial"/>
                        </a:rPr>
                        <a:t>Prendre </a:t>
                      </a:r>
                      <a:r>
                        <a:rPr sz="1200" b="1" dirty="0">
                          <a:solidFill>
                            <a:srgbClr val="D51F6C"/>
                          </a:solidFill>
                          <a:latin typeface="Arial"/>
                          <a:cs typeface="Arial"/>
                        </a:rPr>
                        <a:t>la </a:t>
                      </a:r>
                      <a:r>
                        <a:rPr sz="1200" b="1" spc="-5" dirty="0">
                          <a:solidFill>
                            <a:srgbClr val="D51F6C"/>
                          </a:solidFill>
                          <a:latin typeface="Arial"/>
                          <a:cs typeface="Arial"/>
                        </a:rPr>
                        <a:t>décision de clore </a:t>
                      </a:r>
                      <a:r>
                        <a:rPr sz="1200" b="1" dirty="0">
                          <a:solidFill>
                            <a:srgbClr val="D51F6C"/>
                          </a:solidFill>
                          <a:latin typeface="Arial"/>
                          <a:cs typeface="Arial"/>
                        </a:rPr>
                        <a:t>le  </a:t>
                      </a:r>
                      <a:r>
                        <a:rPr sz="1200" b="1" spc="-5" dirty="0">
                          <a:solidFill>
                            <a:srgbClr val="D51F6C"/>
                          </a:solidFill>
                          <a:latin typeface="Arial"/>
                          <a:cs typeface="Arial"/>
                        </a:rPr>
                        <a:t>projet</a:t>
                      </a:r>
                      <a:endParaRPr sz="1200" dirty="0">
                        <a:latin typeface="Arial"/>
                        <a:cs typeface="Arial"/>
                      </a:endParaRPr>
                    </a:p>
                    <a:p>
                      <a:pPr marL="91440" marR="236854">
                        <a:lnSpc>
                          <a:spcPct val="100000"/>
                        </a:lnSpc>
                      </a:pPr>
                      <a:r>
                        <a:rPr sz="1200" i="1" spc="-5" dirty="0">
                          <a:latin typeface="Arial"/>
                          <a:cs typeface="Arial"/>
                        </a:rPr>
                        <a:t>Rapport sur la qualité </a:t>
                      </a:r>
                      <a:r>
                        <a:rPr sz="1200" i="1" dirty="0">
                          <a:latin typeface="Arial"/>
                          <a:cs typeface="Arial"/>
                        </a:rPr>
                        <a:t>et </a:t>
                      </a:r>
                      <a:r>
                        <a:rPr sz="1200" i="1" spc="-5" dirty="0">
                          <a:latin typeface="Arial"/>
                          <a:cs typeface="Arial"/>
                        </a:rPr>
                        <a:t>les  risques, décision concernant le  pilotage du projet, liste de  contrôle</a:t>
                      </a:r>
                      <a:endParaRPr sz="1200" dirty="0">
                        <a:latin typeface="Arial"/>
                        <a:cs typeface="Arial"/>
                      </a:endParaRPr>
                    </a:p>
                    <a:p>
                      <a:pPr marL="1735455">
                        <a:lnSpc>
                          <a:spcPct val="100000"/>
                        </a:lnSpc>
                      </a:pPr>
                      <a:r>
                        <a:rPr sz="1200" spc="-5" dirty="0">
                          <a:solidFill>
                            <a:srgbClr val="006EB6"/>
                          </a:solidFill>
                          <a:latin typeface="Arial"/>
                          <a:cs typeface="Arial"/>
                        </a:rPr>
                        <a:t>Mandant</a:t>
                      </a:r>
                      <a:endParaRPr sz="1200" dirty="0">
                        <a:latin typeface="Arial"/>
                        <a:cs typeface="Arial"/>
                      </a:endParaRPr>
                    </a:p>
                  </a:txBody>
                  <a:tcPr marL="0" marR="0" marT="41275" marB="0">
                    <a:lnL w="76200">
                      <a:solidFill>
                        <a:srgbClr val="FFFFFF"/>
                      </a:solidFill>
                      <a:prstDash val="solid"/>
                    </a:lnL>
                    <a:lnR w="76200">
                      <a:solidFill>
                        <a:srgbClr val="FFFFFF"/>
                      </a:solidFill>
                      <a:prstDash val="solid"/>
                    </a:lnR>
                    <a:lnT w="76200">
                      <a:solidFill>
                        <a:srgbClr val="FFFFFF"/>
                      </a:solidFill>
                      <a:prstDash val="solid"/>
                    </a:lnT>
                    <a:lnB w="76200">
                      <a:solidFill>
                        <a:srgbClr val="FFFFFF"/>
                      </a:solidFill>
                      <a:prstDash val="solid"/>
                    </a:lnB>
                    <a:solidFill>
                      <a:srgbClr val="E7EBF3"/>
                    </a:solidFill>
                  </a:tcPr>
                </a:tc>
                <a:extLst>
                  <a:ext uri="{0D108BD9-81ED-4DB2-BD59-A6C34878D82A}">
                    <a16:rowId xmlns:a16="http://schemas.microsoft.com/office/drawing/2014/main" val="10001"/>
                  </a:ext>
                </a:extLst>
              </a:tr>
            </a:tbl>
          </a:graphicData>
        </a:graphic>
      </p:graphicFrame>
      <p:sp>
        <p:nvSpPr>
          <p:cNvPr id="6" name="object 5"/>
          <p:cNvSpPr/>
          <p:nvPr/>
        </p:nvSpPr>
        <p:spPr>
          <a:xfrm>
            <a:off x="757815" y="2492353"/>
            <a:ext cx="9912096" cy="493775"/>
          </a:xfrm>
          <a:prstGeom prst="rect">
            <a:avLst/>
          </a:prstGeom>
          <a:blipFill>
            <a:blip r:embed="rId2" cstate="print"/>
            <a:stretch>
              <a:fillRect/>
            </a:stretch>
          </a:blipFill>
        </p:spPr>
        <p:txBody>
          <a:bodyPr wrap="square" lIns="0" tIns="0" rIns="0" bIns="0" rtlCol="0"/>
          <a:lstStyle/>
          <a:p>
            <a:endParaRPr/>
          </a:p>
        </p:txBody>
      </p:sp>
      <p:sp>
        <p:nvSpPr>
          <p:cNvPr id="3" name="Espace réservé du numéro de diapositive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20</a:t>
            </a:fld>
            <a:endParaRPr lang="fr-FR"/>
          </a:p>
        </p:txBody>
      </p:sp>
    </p:spTree>
    <p:extLst>
      <p:ext uri="{BB962C8B-B14F-4D97-AF65-F5344CB8AC3E}">
        <p14:creationId xmlns:p14="http://schemas.microsoft.com/office/powerpoint/2010/main" val="3295093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6</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.5 </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Module « Pilotage du projet »:</a:t>
            </a:r>
            <a:endParaRPr lang="fr-F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sp>
        <p:nvSpPr>
          <p:cNvPr id="3" name="Espace réservé du texte 2"/>
          <p:cNvSpPr>
            <a:spLocks noGrp="1"/>
          </p:cNvSpPr>
          <p:nvPr>
            <p:ph type="body" idx="1"/>
          </p:nvPr>
        </p:nvSpPr>
        <p:spPr/>
        <p:txBody>
          <a:bodyPr/>
          <a:lstStyle/>
          <a:p>
            <a:pPr marL="90805">
              <a:spcBef>
                <a:spcPts val="315"/>
              </a:spcBef>
            </a:pPr>
            <a:r>
              <a:rPr lang="fr-FR" sz="2000" b="1" spc="-5" dirty="0">
                <a:solidFill>
                  <a:srgbClr val="004B87"/>
                </a:solidFill>
                <a:latin typeface="Arial"/>
                <a:cs typeface="Arial"/>
              </a:rPr>
              <a:t>Objectifs </a:t>
            </a:r>
            <a:r>
              <a:rPr lang="fr-FR" sz="2000" b="1" dirty="0">
                <a:solidFill>
                  <a:srgbClr val="004B87"/>
                </a:solidFill>
                <a:latin typeface="Arial"/>
                <a:cs typeface="Arial"/>
              </a:rPr>
              <a:t>du</a:t>
            </a:r>
            <a:r>
              <a:rPr lang="fr-FR" sz="2000" b="1" spc="-20" dirty="0">
                <a:solidFill>
                  <a:srgbClr val="004B87"/>
                </a:solidFill>
                <a:latin typeface="Arial"/>
                <a:cs typeface="Arial"/>
              </a:rPr>
              <a:t> </a:t>
            </a:r>
            <a:r>
              <a:rPr lang="fr-FR" sz="2000" b="1" spc="-5" dirty="0">
                <a:solidFill>
                  <a:srgbClr val="004B87"/>
                </a:solidFill>
                <a:latin typeface="Arial"/>
                <a:cs typeface="Arial"/>
              </a:rPr>
              <a:t>module</a:t>
            </a:r>
            <a:endParaRPr lang="fr-FR" sz="2000" dirty="0">
              <a:latin typeface="Arial"/>
              <a:cs typeface="Arial"/>
            </a:endParaRPr>
          </a:p>
          <a:p>
            <a:pPr marL="407670" marR="955675" indent="-317500">
              <a:spcBef>
                <a:spcPts val="300"/>
              </a:spcBef>
              <a:buClr>
                <a:srgbClr val="595958"/>
              </a:buClr>
              <a:buFont typeface="Symbol"/>
              <a:buChar char=""/>
              <a:tabLst>
                <a:tab pos="407670" algn="l"/>
                <a:tab pos="408305" algn="l"/>
              </a:tabLst>
            </a:pPr>
            <a:r>
              <a:rPr lang="fr-FR" sz="2000" spc="-5" dirty="0">
                <a:latin typeface="Arial"/>
                <a:cs typeface="Arial"/>
              </a:rPr>
              <a:t>Initialiser le </a:t>
            </a:r>
            <a:r>
              <a:rPr lang="fr-FR" sz="2000" spc="-10" dirty="0">
                <a:latin typeface="Arial"/>
                <a:cs typeface="Arial"/>
              </a:rPr>
              <a:t>projet, </a:t>
            </a:r>
            <a:r>
              <a:rPr lang="fr-FR" sz="2000" spc="-5" dirty="0">
                <a:latin typeface="Arial"/>
                <a:cs typeface="Arial"/>
              </a:rPr>
              <a:t>le </a:t>
            </a:r>
            <a:r>
              <a:rPr lang="fr-FR" sz="2000" spc="-10" dirty="0">
                <a:latin typeface="Arial"/>
                <a:cs typeface="Arial"/>
              </a:rPr>
              <a:t>piloter de manière continue </a:t>
            </a:r>
            <a:r>
              <a:rPr lang="fr-FR" sz="2000" spc="-5" dirty="0">
                <a:latin typeface="Arial"/>
                <a:cs typeface="Arial"/>
              </a:rPr>
              <a:t>et le </a:t>
            </a:r>
            <a:r>
              <a:rPr lang="fr-FR" sz="2000" spc="-10" dirty="0">
                <a:latin typeface="Arial"/>
                <a:cs typeface="Arial"/>
              </a:rPr>
              <a:t>garder en concordance avec les  </a:t>
            </a:r>
            <a:r>
              <a:rPr lang="fr-FR" sz="2000" spc="-5" dirty="0">
                <a:latin typeface="Arial"/>
                <a:cs typeface="Arial"/>
              </a:rPr>
              <a:t>objectifs </a:t>
            </a:r>
            <a:r>
              <a:rPr lang="fr-FR" sz="2000" spc="-10" dirty="0">
                <a:latin typeface="Arial"/>
                <a:cs typeface="Arial"/>
              </a:rPr>
              <a:t>généraux </a:t>
            </a:r>
            <a:r>
              <a:rPr lang="fr-FR" sz="2000" spc="-5" dirty="0">
                <a:latin typeface="Arial"/>
                <a:cs typeface="Arial"/>
              </a:rPr>
              <a:t>et </a:t>
            </a:r>
            <a:r>
              <a:rPr lang="fr-FR" sz="2000" spc="-10" dirty="0">
                <a:latin typeface="Arial"/>
                <a:cs typeface="Arial"/>
              </a:rPr>
              <a:t>les </a:t>
            </a:r>
            <a:r>
              <a:rPr lang="fr-FR" sz="2000" spc="-5" dirty="0">
                <a:latin typeface="Arial"/>
                <a:cs typeface="Arial"/>
              </a:rPr>
              <a:t>prescriptions </a:t>
            </a:r>
            <a:r>
              <a:rPr lang="fr-FR" sz="2000" spc="-10" dirty="0">
                <a:latin typeface="Arial"/>
                <a:cs typeface="Arial"/>
              </a:rPr>
              <a:t>de l’organisation</a:t>
            </a:r>
            <a:r>
              <a:rPr lang="fr-FR" sz="2000" spc="150" dirty="0">
                <a:latin typeface="Arial"/>
                <a:cs typeface="Arial"/>
              </a:rPr>
              <a:t> </a:t>
            </a:r>
            <a:r>
              <a:rPr lang="fr-FR" sz="2000" spc="-10" dirty="0">
                <a:latin typeface="Arial"/>
                <a:cs typeface="Arial"/>
              </a:rPr>
              <a:t>permanente</a:t>
            </a:r>
            <a:endParaRPr lang="fr-FR" sz="2000" dirty="0">
              <a:latin typeface="Arial"/>
              <a:cs typeface="Arial"/>
            </a:endParaRPr>
          </a:p>
          <a:p>
            <a:pPr marL="407670" marR="181610" indent="-317500">
              <a:spcBef>
                <a:spcPts val="300"/>
              </a:spcBef>
              <a:buClr>
                <a:srgbClr val="595958"/>
              </a:buClr>
              <a:buFont typeface="Symbol"/>
              <a:buChar char=""/>
              <a:tabLst>
                <a:tab pos="407670" algn="l"/>
                <a:tab pos="408305" algn="l"/>
              </a:tabLst>
            </a:pPr>
            <a:r>
              <a:rPr lang="fr-FR" sz="2000" spc="-10" dirty="0">
                <a:latin typeface="Arial"/>
                <a:cs typeface="Arial"/>
              </a:rPr>
              <a:t>Prendre en </a:t>
            </a:r>
            <a:r>
              <a:rPr lang="fr-FR" sz="2000" spc="-5" dirty="0">
                <a:latin typeface="Arial"/>
                <a:cs typeface="Arial"/>
              </a:rPr>
              <a:t>compte et </a:t>
            </a:r>
            <a:r>
              <a:rPr lang="fr-FR" sz="2000" spc="-10" dirty="0">
                <a:latin typeface="Arial"/>
                <a:cs typeface="Arial"/>
              </a:rPr>
              <a:t>intégrer les souhaits des parties prenantes, gérer les risques </a:t>
            </a:r>
            <a:r>
              <a:rPr lang="fr-FR" sz="2000" spc="-5" dirty="0">
                <a:latin typeface="Arial"/>
                <a:cs typeface="Arial"/>
              </a:rPr>
              <a:t>et </a:t>
            </a:r>
            <a:r>
              <a:rPr lang="fr-FR" sz="2000" spc="-10" dirty="0">
                <a:latin typeface="Arial"/>
                <a:cs typeface="Arial"/>
              </a:rPr>
              <a:t>prendre  les</a:t>
            </a:r>
            <a:r>
              <a:rPr lang="fr-FR" sz="2000" spc="-5" dirty="0">
                <a:latin typeface="Arial"/>
                <a:cs typeface="Arial"/>
              </a:rPr>
              <a:t> </a:t>
            </a:r>
            <a:r>
              <a:rPr lang="fr-FR" sz="2000" spc="-10" dirty="0">
                <a:latin typeface="Arial"/>
                <a:cs typeface="Arial"/>
              </a:rPr>
              <a:t>décisions</a:t>
            </a:r>
            <a:endParaRPr lang="fr-FR" sz="2000" dirty="0">
              <a:latin typeface="Arial"/>
              <a:cs typeface="Arial"/>
            </a:endParaRPr>
          </a:p>
          <a:p>
            <a:pPr marL="407670" indent="-317500">
              <a:spcBef>
                <a:spcPts val="300"/>
              </a:spcBef>
              <a:buClr>
                <a:srgbClr val="595958"/>
              </a:buClr>
              <a:buFont typeface="Symbol"/>
              <a:buChar char=""/>
              <a:tabLst>
                <a:tab pos="407670" algn="l"/>
                <a:tab pos="408305" algn="l"/>
              </a:tabLst>
            </a:pPr>
            <a:r>
              <a:rPr lang="fr-FR" sz="2000" spc="-5" dirty="0">
                <a:latin typeface="Arial"/>
                <a:cs typeface="Arial"/>
              </a:rPr>
              <a:t>Clore le</a:t>
            </a:r>
            <a:r>
              <a:rPr lang="fr-FR" sz="2000" spc="5" dirty="0">
                <a:latin typeface="Arial"/>
                <a:cs typeface="Arial"/>
              </a:rPr>
              <a:t> </a:t>
            </a:r>
            <a:r>
              <a:rPr lang="fr-FR" sz="2000" spc="-10" dirty="0">
                <a:latin typeface="Arial"/>
                <a:cs typeface="Arial"/>
              </a:rPr>
              <a:t>projet</a:t>
            </a:r>
            <a:endParaRPr lang="fr-FR" sz="2000" dirty="0">
              <a:latin typeface="Arial"/>
              <a:cs typeface="Arial"/>
            </a:endParaRPr>
          </a:p>
          <a:p>
            <a:endParaRPr lang="fr-FR" dirty="0"/>
          </a:p>
        </p:txBody>
      </p:sp>
      <p:sp>
        <p:nvSpPr>
          <p:cNvPr id="4" name="Espace réservé du numéro de diapositive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21</a:t>
            </a:fld>
            <a:endParaRPr lang="fr-FR"/>
          </a:p>
        </p:txBody>
      </p:sp>
    </p:spTree>
    <p:extLst>
      <p:ext uri="{BB962C8B-B14F-4D97-AF65-F5344CB8AC3E}">
        <p14:creationId xmlns:p14="http://schemas.microsoft.com/office/powerpoint/2010/main" val="38839372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23dcbcbd3e_0_12"/>
          <p:cNvSpPr txBox="1">
            <a:spLocks noGrp="1"/>
          </p:cNvSpPr>
          <p:nvPr>
            <p:ph type="title"/>
          </p:nvPr>
        </p:nvSpPr>
        <p:spPr>
          <a:xfrm>
            <a:off x="696037" y="973668"/>
            <a:ext cx="9233978" cy="706964"/>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fr-F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7</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Scénarios</a:t>
            </a:r>
            <a:r>
              <a:rPr lang="fr-F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&lt;&lt; prestation/produit</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&gt;&gt; :</a:t>
            </a:r>
            <a:endParaRPr sz="4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sp>
        <p:nvSpPr>
          <p:cNvPr id="331" name="Google Shape;331;g123dcbcbd3e_0_12"/>
          <p:cNvSpPr txBox="1">
            <a:spLocks noGrp="1"/>
          </p:cNvSpPr>
          <p:nvPr>
            <p:ph type="body"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fr-FR" sz="2000" b="1" dirty="0">
                <a:solidFill>
                  <a:schemeClr val="accent6">
                    <a:lumMod val="75000"/>
                  </a:schemeClr>
                </a:solidFill>
              </a:rPr>
              <a:t>Applications</a:t>
            </a:r>
            <a:endParaRPr sz="2000" b="1" dirty="0">
              <a:solidFill>
                <a:schemeClr val="accent6">
                  <a:lumMod val="75000"/>
                </a:schemeClr>
              </a:solidFill>
            </a:endParaRPr>
          </a:p>
          <a:p>
            <a:pPr marL="329565" marR="5080" lvl="0" indent="-317500" algn="l" rtl="0">
              <a:spcBef>
                <a:spcPts val="2010"/>
              </a:spcBef>
              <a:spcAft>
                <a:spcPts val="0"/>
              </a:spcAft>
              <a:buClr>
                <a:srgbClr val="595958"/>
              </a:buClr>
              <a:buSzPts val="1800"/>
              <a:buFont typeface="Century Gothic"/>
              <a:buChar char="−"/>
            </a:pPr>
            <a:r>
              <a:rPr lang="fr-FR" sz="2000" dirty="0">
                <a:solidFill>
                  <a:schemeClr val="dk1"/>
                </a:solidFill>
                <a:latin typeface="Arial" panose="020B0604020202020204" pitchFamily="34" charset="0"/>
                <a:cs typeface="Arial" panose="020B0604020202020204" pitchFamily="34" charset="0"/>
              </a:rPr>
              <a:t>Application</a:t>
            </a:r>
            <a:r>
              <a:rPr lang="fr-FR" sz="2000" dirty="0" smtClean="0">
                <a:solidFill>
                  <a:schemeClr val="dk1"/>
                </a:solidFill>
                <a:latin typeface="Arial" panose="020B0604020202020204" pitchFamily="34" charset="0"/>
                <a:cs typeface="Arial" panose="020B0604020202020204" pitchFamily="34" charset="0"/>
              </a:rPr>
              <a:t>:  </a:t>
            </a:r>
            <a:r>
              <a:rPr lang="fr-FR" sz="2000" dirty="0">
                <a:solidFill>
                  <a:srgbClr val="7030A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le scénario «Prestation / produit» </a:t>
            </a:r>
            <a:r>
              <a:rPr lang="fr-FR" sz="2000" dirty="0">
                <a:solidFill>
                  <a:schemeClr val="dk1"/>
                </a:solidFill>
                <a:latin typeface="Arial" panose="020B0604020202020204" pitchFamily="34" charset="0"/>
                <a:cs typeface="Arial" panose="020B0604020202020204" pitchFamily="34" charset="0"/>
              </a:rPr>
              <a:t>soutient l’exécution de projets portant sur le  développement et la fourniture d’une prestation ou d’un produit répondant aux besoins  spécifiques d’un ou plusieurs domaines (besoins des utilisateurs).</a:t>
            </a:r>
            <a:endParaRPr sz="2000" dirty="0">
              <a:solidFill>
                <a:schemeClr val="dk1"/>
              </a:solidFill>
              <a:latin typeface="Arial" panose="020B0604020202020204" pitchFamily="34" charset="0"/>
              <a:cs typeface="Arial" panose="020B0604020202020204" pitchFamily="34" charset="0"/>
            </a:endParaRPr>
          </a:p>
          <a:p>
            <a:pPr marL="0" lvl="0" indent="0" algn="l" rtl="0">
              <a:spcBef>
                <a:spcPts val="300"/>
              </a:spcBef>
              <a:spcAft>
                <a:spcPts val="0"/>
              </a:spcAft>
              <a:buNone/>
            </a:pPr>
            <a:endParaRPr sz="2000" dirty="0">
              <a:solidFill>
                <a:schemeClr val="dk1"/>
              </a:solidFill>
              <a:latin typeface="Arial" panose="020B0604020202020204" pitchFamily="34" charset="0"/>
              <a:cs typeface="Arial" panose="020B0604020202020204" pitchFamily="34" charset="0"/>
            </a:endParaRPr>
          </a:p>
          <a:p>
            <a:pPr marL="0" lvl="0" indent="0" algn="l" rtl="0">
              <a:spcBef>
                <a:spcPts val="1000"/>
              </a:spcBef>
              <a:spcAft>
                <a:spcPts val="0"/>
              </a:spcAft>
              <a:buNone/>
            </a:pPr>
            <a:endParaRPr sz="2000" b="1" dirty="0">
              <a:latin typeface="Arial" panose="020B0604020202020204" pitchFamily="34" charset="0"/>
              <a:cs typeface="Arial" panose="020B0604020202020204" pitchFamily="34" charset="0"/>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22</a:t>
            </a:fld>
            <a:endParaRPr lang="fr-F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23dcbcbd3e_0_5"/>
          <p:cNvSpPr txBox="1">
            <a:spLocks noGrp="1"/>
          </p:cNvSpPr>
          <p:nvPr>
            <p:ph type="title"/>
          </p:nvPr>
        </p:nvSpPr>
        <p:spPr>
          <a:xfrm>
            <a:off x="678872" y="973668"/>
            <a:ext cx="9836727" cy="707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fr-FR" sz="4000" b="1" u="sng" dirty="0" smtClean="0">
                <a:solidFill>
                  <a:srgbClr val="FFFF00"/>
                </a:solidFill>
                <a:latin typeface="Andalus" panose="02020603050405020304" pitchFamily="18" charset="-78"/>
                <a:cs typeface="Andalus" panose="02020603050405020304" pitchFamily="18" charset="-78"/>
              </a:rPr>
              <a:t>7. Scénarios</a:t>
            </a:r>
            <a:r>
              <a:rPr lang="fr-FR" sz="4000" b="1" u="sng" dirty="0">
                <a:solidFill>
                  <a:srgbClr val="FFFF00"/>
                </a:solidFill>
                <a:latin typeface="Andalus" panose="02020603050405020304" pitchFamily="18" charset="-78"/>
                <a:cs typeface="Andalus" panose="02020603050405020304" pitchFamily="18" charset="-78"/>
              </a:rPr>
              <a:t>&lt;&lt; prestation/produit</a:t>
            </a:r>
            <a:r>
              <a:rPr lang="fr-FR" sz="4000" b="1" u="sng" dirty="0" smtClean="0">
                <a:solidFill>
                  <a:srgbClr val="FFFF00"/>
                </a:solidFill>
                <a:latin typeface="Andalus" panose="02020603050405020304" pitchFamily="18" charset="-78"/>
                <a:cs typeface="Andalus" panose="02020603050405020304" pitchFamily="18" charset="-78"/>
              </a:rPr>
              <a:t>&gt;&gt;:</a:t>
            </a:r>
            <a:endParaRPr sz="4000" b="1" u="sng" dirty="0">
              <a:solidFill>
                <a:srgbClr val="FFFF00"/>
              </a:solidFill>
              <a:latin typeface="Andalus" panose="02020603050405020304" pitchFamily="18" charset="-78"/>
              <a:cs typeface="Andalus" panose="02020603050405020304" pitchFamily="18" charset="-78"/>
            </a:endParaRPr>
          </a:p>
        </p:txBody>
      </p:sp>
      <p:sp>
        <p:nvSpPr>
          <p:cNvPr id="337" name="Google Shape;337;g123dcbcbd3e_0_5"/>
          <p:cNvSpPr txBox="1">
            <a:spLocks noGrp="1"/>
          </p:cNvSpPr>
          <p:nvPr>
            <p:ph type="body" idx="1"/>
          </p:nvPr>
        </p:nvSpPr>
        <p:spPr>
          <a:xfrm>
            <a:off x="1154950" y="2644525"/>
            <a:ext cx="8761500" cy="3375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fr-FR" b="1"/>
              <a:t>Modules</a:t>
            </a:r>
            <a:endParaRPr b="1"/>
          </a:p>
        </p:txBody>
      </p:sp>
      <p:sp>
        <p:nvSpPr>
          <p:cNvPr id="338" name="Google Shape;338;g123dcbcbd3e_0_5"/>
          <p:cNvSpPr/>
          <p:nvPr/>
        </p:nvSpPr>
        <p:spPr>
          <a:xfrm>
            <a:off x="1026649" y="3221765"/>
            <a:ext cx="9827100" cy="3094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9" name="Google Shape;339;g123dcbcbd3e_0_5"/>
          <p:cNvSpPr txBox="1"/>
          <p:nvPr/>
        </p:nvSpPr>
        <p:spPr>
          <a:xfrm>
            <a:off x="1470275" y="2526125"/>
            <a:ext cx="56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23</a:t>
            </a:fld>
            <a:endParaRPr lang="fr-F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fr-FR" sz="5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8. Rôles :</a:t>
            </a:r>
            <a:endParaRPr sz="5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sp>
        <p:nvSpPr>
          <p:cNvPr id="391" name="Google Shape;391;p13"/>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fr-FR" sz="2000" dirty="0">
                <a:solidFill>
                  <a:srgbClr val="FF0000"/>
                </a:solidFill>
                <a:latin typeface="Arial" panose="020B0604020202020204" pitchFamily="34" charset="0"/>
                <a:cs typeface="Arial" panose="020B0604020202020204" pitchFamily="34" charset="0"/>
              </a:rPr>
              <a:t>HERMES</a:t>
            </a:r>
            <a:r>
              <a:rPr lang="fr-FR" sz="2000" dirty="0">
                <a:latin typeface="Arial" panose="020B0604020202020204" pitchFamily="34" charset="0"/>
                <a:cs typeface="Arial" panose="020B0604020202020204" pitchFamily="34" charset="0"/>
              </a:rPr>
              <a:t> distingue </a:t>
            </a:r>
            <a:r>
              <a:rPr lang="fr-FR" sz="2000" dirty="0">
                <a:solidFill>
                  <a:schemeClr val="bg2">
                    <a:lumMod val="60000"/>
                    <a:lumOff val="40000"/>
                  </a:schemeClr>
                </a:solidFill>
                <a:latin typeface="Arial" panose="020B0604020202020204" pitchFamily="34" charset="0"/>
                <a:cs typeface="Arial" panose="020B0604020202020204" pitchFamily="34" charset="0"/>
              </a:rPr>
              <a:t>les rôles </a:t>
            </a:r>
            <a:r>
              <a:rPr lang="fr-FR" sz="2000" dirty="0">
                <a:latin typeface="Arial" panose="020B0604020202020204" pitchFamily="34" charset="0"/>
                <a:cs typeface="Arial" panose="020B0604020202020204" pitchFamily="34" charset="0"/>
              </a:rPr>
              <a:t>de l'organisation permanente de ceux de l'organisation de projet, et définit leurs relations. Chaque rôle de l'organisation de projet fait l'objet d'une description qui définit la responsabilité et les compétences du rôle, ainsi que les aptitudes requises. </a:t>
            </a:r>
            <a:endParaRPr lang="fr-FR" sz="2000" dirty="0" smtClean="0">
              <a:latin typeface="Arial" panose="020B0604020202020204" pitchFamily="34" charset="0"/>
              <a:cs typeface="Arial" panose="020B0604020202020204" pitchFamily="34" charset="0"/>
            </a:endParaRPr>
          </a:p>
          <a:p>
            <a:pPr marL="342900" lvl="0" indent="-342900" algn="l" rtl="0">
              <a:spcBef>
                <a:spcPts val="0"/>
              </a:spcBef>
              <a:spcAft>
                <a:spcPts val="0"/>
              </a:spcAft>
              <a:buSzPts val="1440"/>
              <a:buChar char="►"/>
            </a:pPr>
            <a:r>
              <a:rPr lang="fr-FR" sz="2000" dirty="0" smtClean="0">
                <a:latin typeface="Arial" panose="020B0604020202020204" pitchFamily="34" charset="0"/>
                <a:cs typeface="Arial" panose="020B0604020202020204" pitchFamily="34" charset="0"/>
              </a:rPr>
              <a:t>Chaque </a:t>
            </a:r>
            <a:r>
              <a:rPr lang="fr-FR" sz="2000" dirty="0">
                <a:latin typeface="Arial" panose="020B0604020202020204" pitchFamily="34" charset="0"/>
                <a:cs typeface="Arial" panose="020B0604020202020204" pitchFamily="34" charset="0"/>
              </a:rPr>
              <a:t>rôle de l'organisation de projet est attribué à l'un des niveaux hiérarchiques, c'est-à-dire au pilotage, à la conduite ou à l'exécution.</a:t>
            </a:r>
            <a:endParaRPr sz="2000" dirty="0">
              <a:latin typeface="Arial" panose="020B0604020202020204" pitchFamily="34" charset="0"/>
              <a:cs typeface="Arial" panose="020B0604020202020204" pitchFamily="34" charset="0"/>
            </a:endParaRPr>
          </a:p>
          <a:p>
            <a:pPr marL="342900" lvl="0" indent="-342900" algn="l" rtl="0">
              <a:spcBef>
                <a:spcPts val="1000"/>
              </a:spcBef>
              <a:spcAft>
                <a:spcPts val="0"/>
              </a:spcAft>
              <a:buSzPts val="1440"/>
              <a:buChar char="►"/>
            </a:pPr>
            <a:r>
              <a:rPr lang="fr-FR" sz="2000" dirty="0">
                <a:latin typeface="Arial" panose="020B0604020202020204" pitchFamily="34" charset="0"/>
                <a:cs typeface="Arial" panose="020B0604020202020204" pitchFamily="34" charset="0"/>
              </a:rPr>
              <a:t>En tant que partenaires, l'utilisateur, le producteur et l'exploitant sont représentés dans l'organisation de projet.</a:t>
            </a:r>
            <a:endParaRPr sz="2000" dirty="0">
              <a:latin typeface="Arial" panose="020B0604020202020204" pitchFamily="34" charset="0"/>
              <a:cs typeface="Arial" panose="020B0604020202020204" pitchFamily="34" charset="0"/>
            </a:endParaRPr>
          </a:p>
          <a:p>
            <a:pPr marL="342900" lvl="0" indent="-251459" algn="l" rtl="0">
              <a:spcBef>
                <a:spcPts val="1000"/>
              </a:spcBef>
              <a:spcAft>
                <a:spcPts val="0"/>
              </a:spcAft>
              <a:buSzPts val="1440"/>
              <a:buNone/>
            </a:pPr>
            <a:endParaRPr sz="2000" dirty="0">
              <a:latin typeface="Arial" panose="020B0604020202020204" pitchFamily="34" charset="0"/>
              <a:cs typeface="Arial" panose="020B0604020202020204" pitchFamily="34" charset="0"/>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24</a:t>
            </a:fld>
            <a:endParaRPr lang="fr-F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fr-FR" sz="6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8. Rôles : </a:t>
            </a:r>
            <a:endParaRPr sz="6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pic>
        <p:nvPicPr>
          <p:cNvPr id="397" name="Google Shape;397;p14"/>
          <p:cNvPicPr preferRelativeResize="0">
            <a:picLocks noGrp="1"/>
          </p:cNvPicPr>
          <p:nvPr>
            <p:ph type="body" idx="1"/>
          </p:nvPr>
        </p:nvPicPr>
        <p:blipFill rotWithShape="1">
          <a:blip r:embed="rId3">
            <a:alphaModFix/>
          </a:blip>
          <a:srcRect/>
          <a:stretch/>
        </p:blipFill>
        <p:spPr>
          <a:xfrm>
            <a:off x="6059607" y="2445811"/>
            <a:ext cx="5650172" cy="3584092"/>
          </a:xfrm>
          <a:prstGeom prst="rect">
            <a:avLst/>
          </a:prstGeom>
          <a:noFill/>
          <a:ln>
            <a:noFill/>
          </a:ln>
        </p:spPr>
      </p:pic>
      <p:sp>
        <p:nvSpPr>
          <p:cNvPr id="398" name="Google Shape;398;p14"/>
          <p:cNvSpPr/>
          <p:nvPr/>
        </p:nvSpPr>
        <p:spPr>
          <a:xfrm>
            <a:off x="1255594" y="2672213"/>
            <a:ext cx="4094328"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dirty="0">
                <a:solidFill>
                  <a:schemeClr val="dk1"/>
                </a:solidFill>
                <a:latin typeface="Arial" panose="020B0604020202020204" pitchFamily="34" charset="0"/>
                <a:ea typeface="Century Gothic"/>
                <a:cs typeface="Arial" panose="020B0604020202020204" pitchFamily="34" charset="0"/>
                <a:sym typeface="Century Gothic"/>
              </a:rPr>
              <a:t>Chaque rôle est attribué à un ou à plusieurs partenaires. La Figure montre une organisation de projet minimale, avec les rôles de </a:t>
            </a:r>
            <a:r>
              <a:rPr lang="fr-FR" sz="2000" dirty="0">
                <a:solidFill>
                  <a:srgbClr val="00B050"/>
                </a:solidFill>
                <a:latin typeface="Arial" panose="020B0604020202020204" pitchFamily="34" charset="0"/>
                <a:ea typeface="Century Gothic"/>
                <a:cs typeface="Arial" panose="020B0604020202020204" pitchFamily="34" charset="0"/>
                <a:sym typeface="Century Gothic"/>
              </a:rPr>
              <a:t>mandant</a:t>
            </a:r>
            <a:r>
              <a:rPr lang="fr-FR" sz="2000" dirty="0">
                <a:solidFill>
                  <a:schemeClr val="dk1"/>
                </a:solidFill>
                <a:latin typeface="Arial" panose="020B0604020202020204" pitchFamily="34" charset="0"/>
                <a:ea typeface="Century Gothic"/>
                <a:cs typeface="Arial" panose="020B0604020202020204" pitchFamily="34" charset="0"/>
                <a:sym typeface="Century Gothic"/>
              </a:rPr>
              <a:t>, de </a:t>
            </a:r>
            <a:r>
              <a:rPr lang="fr-FR" sz="2000" dirty="0">
                <a:solidFill>
                  <a:srgbClr val="00B050"/>
                </a:solidFill>
                <a:latin typeface="Arial" panose="020B0604020202020204" pitchFamily="34" charset="0"/>
                <a:ea typeface="Century Gothic"/>
                <a:cs typeface="Arial" panose="020B0604020202020204" pitchFamily="34" charset="0"/>
                <a:sym typeface="Century Gothic"/>
              </a:rPr>
              <a:t>chef de projet </a:t>
            </a:r>
            <a:r>
              <a:rPr lang="fr-FR" sz="2000" dirty="0">
                <a:solidFill>
                  <a:schemeClr val="dk1"/>
                </a:solidFill>
                <a:latin typeface="Arial" panose="020B0604020202020204" pitchFamily="34" charset="0"/>
                <a:ea typeface="Century Gothic"/>
                <a:cs typeface="Arial" panose="020B0604020202020204" pitchFamily="34" charset="0"/>
                <a:sym typeface="Century Gothic"/>
              </a:rPr>
              <a:t>et </a:t>
            </a:r>
            <a:r>
              <a:rPr lang="fr-FR" sz="2000" dirty="0">
                <a:solidFill>
                  <a:srgbClr val="00B050"/>
                </a:solidFill>
                <a:latin typeface="Arial" panose="020B0604020202020204" pitchFamily="34" charset="0"/>
                <a:ea typeface="Century Gothic"/>
                <a:cs typeface="Arial" panose="020B0604020202020204" pitchFamily="34" charset="0"/>
                <a:sym typeface="Century Gothic"/>
              </a:rPr>
              <a:t>de spécialiste</a:t>
            </a:r>
            <a:r>
              <a:rPr lang="fr-FR" sz="2000" dirty="0">
                <a:solidFill>
                  <a:schemeClr val="dk1"/>
                </a:solidFill>
                <a:latin typeface="Arial" panose="020B0604020202020204" pitchFamily="34" charset="0"/>
                <a:ea typeface="Century Gothic"/>
                <a:cs typeface="Arial" panose="020B0604020202020204" pitchFamily="34" charset="0"/>
                <a:sym typeface="Century Gothic"/>
              </a:rPr>
              <a:t>. </a:t>
            </a:r>
            <a:r>
              <a:rPr lang="fr-FR" sz="2000" b="1" dirty="0">
                <a:solidFill>
                  <a:srgbClr val="FF0000"/>
                </a:solidFill>
                <a:latin typeface="Arial" panose="020B0604020202020204" pitchFamily="34" charset="0"/>
                <a:ea typeface="Century Gothic"/>
                <a:cs typeface="Arial" panose="020B0604020202020204" pitchFamily="34" charset="0"/>
                <a:sym typeface="Century Gothic"/>
              </a:rPr>
              <a:t>HERMES</a:t>
            </a:r>
            <a:r>
              <a:rPr lang="fr-FR" sz="2000" dirty="0">
                <a:solidFill>
                  <a:schemeClr val="dk1"/>
                </a:solidFill>
                <a:latin typeface="Arial" panose="020B0604020202020204" pitchFamily="34" charset="0"/>
                <a:ea typeface="Century Gothic"/>
                <a:cs typeface="Arial" panose="020B0604020202020204" pitchFamily="34" charset="0"/>
                <a:sym typeface="Century Gothic"/>
              </a:rPr>
              <a:t> définit de nombreux autres rôles qui peuvent être utilisés en fonction des besoins</a:t>
            </a:r>
            <a:r>
              <a:rPr lang="fr-FR" sz="1800" dirty="0">
                <a:solidFill>
                  <a:schemeClr val="dk1"/>
                </a:solidFill>
                <a:latin typeface="Arial" panose="020B0604020202020204" pitchFamily="34" charset="0"/>
                <a:ea typeface="Century Gothic"/>
                <a:cs typeface="Arial" panose="020B0604020202020204" pitchFamily="34" charset="0"/>
                <a:sym typeface="Century Gothic"/>
              </a:rPr>
              <a:t>.</a:t>
            </a:r>
            <a:endParaRPr sz="1800" dirty="0">
              <a:solidFill>
                <a:schemeClr val="dk1"/>
              </a:solidFill>
              <a:latin typeface="Arial" panose="020B0604020202020204" pitchFamily="34" charset="0"/>
              <a:ea typeface="Century Gothic"/>
              <a:cs typeface="Arial" panose="020B0604020202020204" pitchFamily="34" charset="0"/>
              <a:sym typeface="Century Gothic"/>
            </a:endParaRPr>
          </a:p>
        </p:txBody>
      </p:sp>
      <p:sp>
        <p:nvSpPr>
          <p:cNvPr id="399" name="Google Shape;399;p14"/>
          <p:cNvSpPr/>
          <p:nvPr/>
        </p:nvSpPr>
        <p:spPr>
          <a:xfrm>
            <a:off x="6868366" y="6029903"/>
            <a:ext cx="42118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entury Gothic"/>
                <a:ea typeface="Century Gothic"/>
                <a:cs typeface="Century Gothic"/>
                <a:sym typeface="Century Gothic"/>
              </a:rPr>
              <a:t> </a:t>
            </a:r>
            <a:r>
              <a:rPr lang="fr-FR" sz="1400">
                <a:solidFill>
                  <a:schemeClr val="dk1"/>
                </a:solidFill>
                <a:latin typeface="Century Gothic"/>
                <a:ea typeface="Century Gothic"/>
                <a:cs typeface="Century Gothic"/>
                <a:sym typeface="Century Gothic"/>
              </a:rPr>
              <a:t>Relation entre l'organisation permanente et l'organisation de projet</a:t>
            </a:r>
            <a:endParaRPr sz="1400">
              <a:solidFill>
                <a:schemeClr val="dk1"/>
              </a:solidFill>
              <a:latin typeface="Century Gothic"/>
              <a:ea typeface="Century Gothic"/>
              <a:cs typeface="Century Gothic"/>
              <a:sym typeface="Century Gothic"/>
            </a:endParaRPr>
          </a:p>
        </p:txBody>
      </p:sp>
      <p:sp>
        <p:nvSpPr>
          <p:cNvPr id="400" name="Google Shape;400;p14"/>
          <p:cNvSpPr/>
          <p:nvPr/>
        </p:nvSpPr>
        <p:spPr>
          <a:xfrm rot="5400000">
            <a:off x="951078" y="2817596"/>
            <a:ext cx="216000" cy="144000"/>
          </a:xfrm>
          <a:prstGeom prst="triangle">
            <a:avLst>
              <a:gd name="adj" fmla="val 48488"/>
            </a:avLst>
          </a:prstGeom>
          <a:solidFill>
            <a:schemeClr val="accent1"/>
          </a:solidFill>
          <a:ln w="19050" cap="rnd" cmpd="sng">
            <a:solidFill>
              <a:srgbClr val="7D9A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25</a:t>
            </a:fld>
            <a:endParaRPr lang="fr-F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121a27ec2b4_0_4"/>
          <p:cNvSpPr txBox="1">
            <a:spLocks noGrp="1"/>
          </p:cNvSpPr>
          <p:nvPr>
            <p:ph type="title"/>
          </p:nvPr>
        </p:nvSpPr>
        <p:spPr>
          <a:xfrm>
            <a:off x="1154953"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sz="5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8. Rôles :</a:t>
            </a:r>
            <a:endParaRPr sz="5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sp>
        <p:nvSpPr>
          <p:cNvPr id="406" name="Google Shape;406;g121a27ec2b4_0_4"/>
          <p:cNvSpPr txBox="1">
            <a:spLocks noGrp="1"/>
          </p:cNvSpPr>
          <p:nvPr>
            <p:ph type="body" idx="1"/>
          </p:nvPr>
        </p:nvSpPr>
        <p:spPr>
          <a:xfrm>
            <a:off x="354842" y="2388357"/>
            <a:ext cx="8930088" cy="4083343"/>
          </a:xfrm>
          <a:prstGeom prst="rect">
            <a:avLst/>
          </a:prstGeom>
        </p:spPr>
        <p:txBody>
          <a:bodyPr spcFirstLastPara="1" wrap="square" lIns="91425" tIns="45700" rIns="91425" bIns="45700" anchor="t" anchorCtr="0">
            <a:normAutofit lnSpcReduction="10000"/>
          </a:bodyPr>
          <a:lstStyle/>
          <a:p>
            <a:pPr marL="12700" lvl="0" indent="0" algn="l" rtl="0">
              <a:spcBef>
                <a:spcPts val="0"/>
              </a:spcBef>
              <a:spcAft>
                <a:spcPts val="0"/>
              </a:spcAft>
              <a:buClr>
                <a:srgbClr val="000000"/>
              </a:buClr>
              <a:buFont typeface="Arial"/>
              <a:buNone/>
            </a:pPr>
            <a:r>
              <a:rPr lang="fr-FR" dirty="0">
                <a:solidFill>
                  <a:schemeClr val="dk1"/>
                </a:solidFill>
              </a:rPr>
              <a:t>Organisation de projet minimale</a:t>
            </a:r>
            <a:endParaRPr dirty="0">
              <a:solidFill>
                <a:schemeClr val="dk1"/>
              </a:solidFill>
            </a:endParaRPr>
          </a:p>
          <a:p>
            <a:pPr marL="12700" lvl="0" indent="0" algn="l" rtl="0">
              <a:spcBef>
                <a:spcPts val="2010"/>
              </a:spcBef>
              <a:spcAft>
                <a:spcPts val="0"/>
              </a:spcAft>
              <a:buClr>
                <a:srgbClr val="000000"/>
              </a:buClr>
              <a:buFont typeface="Arial"/>
              <a:buNone/>
            </a:pPr>
            <a:r>
              <a:rPr lang="fr-FR" sz="2152" b="1" u="sng" dirty="0">
                <a:solidFill>
                  <a:srgbClr val="FF0000"/>
                </a:solidFill>
              </a:rPr>
              <a:t>L’organisation permanente</a:t>
            </a:r>
            <a:endParaRPr sz="2152" b="1" u="sng" dirty="0">
              <a:solidFill>
                <a:srgbClr val="FF0000"/>
              </a:solidFill>
            </a:endParaRPr>
          </a:p>
          <a:p>
            <a:pPr marL="329565" marR="473708" lvl="0" indent="-300355" algn="l" rtl="0">
              <a:spcBef>
                <a:spcPts val="300"/>
              </a:spcBef>
              <a:spcAft>
                <a:spcPts val="0"/>
              </a:spcAft>
              <a:buClr>
                <a:schemeClr val="dk1"/>
              </a:buClr>
              <a:buSzPct val="100000"/>
              <a:buFont typeface="Century Gothic"/>
              <a:buChar char="−"/>
            </a:pPr>
            <a:r>
              <a:rPr lang="fr-FR" dirty="0">
                <a:solidFill>
                  <a:schemeClr val="dk1"/>
                </a:solidFill>
                <a:latin typeface="Arial" panose="020B0604020202020204" pitchFamily="34" charset="0"/>
                <a:cs typeface="Arial" panose="020B0604020202020204" pitchFamily="34" charset="0"/>
              </a:rPr>
              <a:t>est l’organisation du mandant et de  l’utilisateur</a:t>
            </a:r>
            <a:endParaRPr dirty="0">
              <a:solidFill>
                <a:schemeClr val="dk1"/>
              </a:solidFill>
              <a:latin typeface="Arial" panose="020B0604020202020204" pitchFamily="34" charset="0"/>
              <a:cs typeface="Arial" panose="020B0604020202020204" pitchFamily="34" charset="0"/>
            </a:endParaRPr>
          </a:p>
          <a:p>
            <a:pPr marL="329565" marR="995680" lvl="0" indent="-300355" algn="l" rtl="0">
              <a:spcBef>
                <a:spcPts val="300"/>
              </a:spcBef>
              <a:spcAft>
                <a:spcPts val="0"/>
              </a:spcAft>
              <a:buClr>
                <a:schemeClr val="dk1"/>
              </a:buClr>
              <a:buSzPct val="100000"/>
              <a:buFont typeface="Century Gothic"/>
              <a:buChar char="−"/>
            </a:pPr>
            <a:r>
              <a:rPr lang="fr-FR" dirty="0">
                <a:solidFill>
                  <a:schemeClr val="dk1"/>
                </a:solidFill>
                <a:latin typeface="Arial" panose="020B0604020202020204" pitchFamily="34" charset="0"/>
                <a:cs typeface="Arial" panose="020B0604020202020204" pitchFamily="34" charset="0"/>
              </a:rPr>
              <a:t>détermine les stratégies et les  prescriptions</a:t>
            </a:r>
            <a:endParaRPr dirty="0">
              <a:solidFill>
                <a:schemeClr val="dk1"/>
              </a:solidFill>
              <a:latin typeface="Arial" panose="020B0604020202020204" pitchFamily="34" charset="0"/>
              <a:cs typeface="Arial" panose="020B0604020202020204" pitchFamily="34" charset="0"/>
            </a:endParaRPr>
          </a:p>
          <a:p>
            <a:pPr marL="329565" lvl="0" indent="-300355" algn="l" rtl="0">
              <a:spcBef>
                <a:spcPts val="300"/>
              </a:spcBef>
              <a:spcAft>
                <a:spcPts val="0"/>
              </a:spcAft>
              <a:buClr>
                <a:schemeClr val="dk1"/>
              </a:buClr>
              <a:buSzPct val="100000"/>
              <a:buFont typeface="Century Gothic"/>
              <a:buChar char="−"/>
            </a:pPr>
            <a:r>
              <a:rPr lang="fr-FR" dirty="0">
                <a:solidFill>
                  <a:schemeClr val="dk1"/>
                </a:solidFill>
                <a:latin typeface="Arial" panose="020B0604020202020204" pitchFamily="34" charset="0"/>
                <a:cs typeface="Arial" panose="020B0604020202020204" pitchFamily="34" charset="0"/>
              </a:rPr>
              <a:t>fournit les ressources</a:t>
            </a:r>
            <a:endParaRPr dirty="0">
              <a:solidFill>
                <a:schemeClr val="dk1"/>
              </a:solidFill>
              <a:latin typeface="Arial" panose="020B0604020202020204" pitchFamily="34" charset="0"/>
              <a:cs typeface="Arial" panose="020B0604020202020204" pitchFamily="34" charset="0"/>
            </a:endParaRPr>
          </a:p>
          <a:p>
            <a:pPr marL="329565" marR="5080" lvl="0" indent="-300355" algn="l" rtl="0">
              <a:spcBef>
                <a:spcPts val="300"/>
              </a:spcBef>
              <a:spcAft>
                <a:spcPts val="0"/>
              </a:spcAft>
              <a:buClr>
                <a:schemeClr val="dk1"/>
              </a:buClr>
              <a:buSzPct val="100000"/>
              <a:buFont typeface="Century Gothic"/>
              <a:buChar char="−"/>
            </a:pPr>
            <a:r>
              <a:rPr lang="fr-FR" dirty="0">
                <a:solidFill>
                  <a:schemeClr val="dk1"/>
                </a:solidFill>
                <a:latin typeface="Arial" panose="020B0604020202020204" pitchFamily="34" charset="0"/>
                <a:cs typeface="Arial" panose="020B0604020202020204" pitchFamily="34" charset="0"/>
              </a:rPr>
              <a:t>comporte trois groupes de rôles, pas de  rôles </a:t>
            </a:r>
            <a:endParaRPr dirty="0">
              <a:solidFill>
                <a:schemeClr val="dk1"/>
              </a:solidFill>
              <a:latin typeface="Arial" panose="020B0604020202020204" pitchFamily="34" charset="0"/>
              <a:cs typeface="Arial" panose="020B0604020202020204" pitchFamily="34" charset="0"/>
            </a:endParaRPr>
          </a:p>
          <a:p>
            <a:pPr marL="457200" marR="5080" lvl="0" indent="0" algn="l" rtl="0">
              <a:spcBef>
                <a:spcPts val="300"/>
              </a:spcBef>
              <a:spcAft>
                <a:spcPts val="0"/>
              </a:spcAft>
              <a:buNone/>
            </a:pPr>
            <a:r>
              <a:rPr lang="fr-FR" dirty="0">
                <a:solidFill>
                  <a:schemeClr val="dk1"/>
                </a:solidFill>
                <a:latin typeface="Arial" panose="020B0604020202020204" pitchFamily="34" charset="0"/>
                <a:cs typeface="Arial" panose="020B0604020202020204" pitchFamily="34" charset="0"/>
              </a:rPr>
              <a:t>concrets</a:t>
            </a:r>
            <a:endParaRPr dirty="0">
              <a:solidFill>
                <a:schemeClr val="dk1"/>
              </a:solidFill>
              <a:latin typeface="Arial" panose="020B0604020202020204" pitchFamily="34" charset="0"/>
              <a:cs typeface="Arial" panose="020B0604020202020204" pitchFamily="34" charset="0"/>
            </a:endParaRPr>
          </a:p>
          <a:p>
            <a:pPr marL="0" lvl="0" indent="0" algn="l" rtl="0">
              <a:spcBef>
                <a:spcPts val="55"/>
              </a:spcBef>
              <a:spcAft>
                <a:spcPts val="0"/>
              </a:spcAft>
              <a:buClr>
                <a:srgbClr val="595958"/>
              </a:buClr>
              <a:buSzPct val="109153"/>
              <a:buFont typeface="Noto Sans Symbols"/>
              <a:buNone/>
            </a:pPr>
            <a:endParaRPr sz="2152" dirty="0">
              <a:solidFill>
                <a:schemeClr val="dk1"/>
              </a:solidFill>
            </a:endParaRPr>
          </a:p>
          <a:p>
            <a:pPr marL="12700" lvl="0" indent="0" algn="l" rtl="0">
              <a:spcBef>
                <a:spcPts val="0"/>
              </a:spcBef>
              <a:spcAft>
                <a:spcPts val="0"/>
              </a:spcAft>
              <a:buClr>
                <a:srgbClr val="000000"/>
              </a:buClr>
              <a:buFont typeface="Arial"/>
              <a:buNone/>
            </a:pPr>
            <a:r>
              <a:rPr lang="fr-FR" sz="2152" b="1" u="sng" dirty="0">
                <a:solidFill>
                  <a:srgbClr val="FF0000"/>
                </a:solidFill>
              </a:rPr>
              <a:t>L</a:t>
            </a:r>
            <a:r>
              <a:rPr lang="fr-FR" sz="2152" u="sng" dirty="0">
                <a:solidFill>
                  <a:srgbClr val="FF0000"/>
                </a:solidFill>
              </a:rPr>
              <a:t>’</a:t>
            </a:r>
            <a:r>
              <a:rPr lang="fr-FR" sz="2152" b="1" u="sng" dirty="0">
                <a:solidFill>
                  <a:srgbClr val="FF0000"/>
                </a:solidFill>
              </a:rPr>
              <a:t>organisation de projet</a:t>
            </a:r>
            <a:endParaRPr sz="2152" u="sng" dirty="0">
              <a:solidFill>
                <a:srgbClr val="FF0000"/>
              </a:solidFill>
            </a:endParaRPr>
          </a:p>
          <a:p>
            <a:pPr marL="329565" lvl="0" indent="-300355" algn="l" rtl="0">
              <a:spcBef>
                <a:spcPts val="300"/>
              </a:spcBef>
              <a:spcAft>
                <a:spcPts val="0"/>
              </a:spcAft>
              <a:buClr>
                <a:schemeClr val="dk1"/>
              </a:buClr>
              <a:buSzPct val="100000"/>
              <a:buFont typeface="Century Gothic"/>
              <a:buChar char="−"/>
            </a:pPr>
            <a:r>
              <a:rPr lang="fr-FR" dirty="0">
                <a:solidFill>
                  <a:schemeClr val="dk1"/>
                </a:solidFill>
                <a:latin typeface="Arial" panose="020B0604020202020204" pitchFamily="34" charset="0"/>
                <a:cs typeface="Arial" panose="020B0604020202020204" pitchFamily="34" charset="0"/>
              </a:rPr>
              <a:t>est une organisation temporaire</a:t>
            </a:r>
            <a:endParaRPr dirty="0">
              <a:solidFill>
                <a:schemeClr val="dk1"/>
              </a:solidFill>
              <a:latin typeface="Arial" panose="020B0604020202020204" pitchFamily="34" charset="0"/>
              <a:cs typeface="Arial" panose="020B0604020202020204" pitchFamily="34" charset="0"/>
            </a:endParaRPr>
          </a:p>
          <a:p>
            <a:pPr marL="329565" lvl="0" indent="-300355" algn="l" rtl="0">
              <a:spcBef>
                <a:spcPts val="300"/>
              </a:spcBef>
              <a:spcAft>
                <a:spcPts val="0"/>
              </a:spcAft>
              <a:buClr>
                <a:schemeClr val="dk1"/>
              </a:buClr>
              <a:buSzPct val="100000"/>
              <a:buFont typeface="Century Gothic"/>
              <a:buChar char="−"/>
            </a:pPr>
            <a:r>
              <a:rPr lang="fr-FR" dirty="0">
                <a:solidFill>
                  <a:schemeClr val="dk1"/>
                </a:solidFill>
                <a:latin typeface="Arial" panose="020B0604020202020204" pitchFamily="34" charset="0"/>
                <a:cs typeface="Arial" panose="020B0604020202020204" pitchFamily="34" charset="0"/>
              </a:rPr>
              <a:t>est adaptée en continu</a:t>
            </a:r>
            <a:endParaRPr dirty="0">
              <a:solidFill>
                <a:schemeClr val="dk1"/>
              </a:solidFill>
              <a:latin typeface="Arial" panose="020B0604020202020204" pitchFamily="34" charset="0"/>
              <a:cs typeface="Arial" panose="020B0604020202020204" pitchFamily="34" charset="0"/>
            </a:endParaRPr>
          </a:p>
          <a:p>
            <a:pPr marL="329565" lvl="0" indent="-300355" algn="l" rtl="0">
              <a:spcBef>
                <a:spcPts val="300"/>
              </a:spcBef>
              <a:spcAft>
                <a:spcPts val="0"/>
              </a:spcAft>
              <a:buClr>
                <a:schemeClr val="dk1"/>
              </a:buClr>
              <a:buSzPct val="100000"/>
              <a:buFont typeface="Century Gothic"/>
              <a:buChar char="−"/>
            </a:pPr>
            <a:r>
              <a:rPr lang="fr-FR" dirty="0">
                <a:solidFill>
                  <a:schemeClr val="dk1"/>
                </a:solidFill>
                <a:latin typeface="Arial" panose="020B0604020202020204" pitchFamily="34" charset="0"/>
                <a:cs typeface="Arial" panose="020B0604020202020204" pitchFamily="34" charset="0"/>
              </a:rPr>
              <a:t>comporte trois niveaux hiérarchiques</a:t>
            </a:r>
            <a:endParaRPr dirty="0">
              <a:solidFill>
                <a:schemeClr val="dk1"/>
              </a:solidFill>
              <a:latin typeface="Arial" panose="020B0604020202020204" pitchFamily="34" charset="0"/>
              <a:cs typeface="Arial" panose="020B0604020202020204" pitchFamily="34" charset="0"/>
            </a:endParaRPr>
          </a:p>
          <a:p>
            <a:pPr marL="0" lvl="0" indent="0" algn="l" rtl="0">
              <a:spcBef>
                <a:spcPts val="1000"/>
              </a:spcBef>
              <a:spcAft>
                <a:spcPts val="0"/>
              </a:spcAft>
              <a:buNone/>
            </a:pPr>
            <a:endParaRPr dirty="0"/>
          </a:p>
        </p:txBody>
      </p:sp>
      <p:sp>
        <p:nvSpPr>
          <p:cNvPr id="407" name="Google Shape;407;g121a27ec2b4_0_4"/>
          <p:cNvSpPr/>
          <p:nvPr/>
        </p:nvSpPr>
        <p:spPr>
          <a:xfrm>
            <a:off x="6168788" y="2603501"/>
            <a:ext cx="5827594" cy="3868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26</a:t>
            </a:fld>
            <a:endParaRPr lang="fr-F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121a27ec2b4_0_10"/>
          <p:cNvSpPr txBox="1">
            <a:spLocks noGrp="1"/>
          </p:cNvSpPr>
          <p:nvPr>
            <p:ph type="title"/>
          </p:nvPr>
        </p:nvSpPr>
        <p:spPr>
          <a:xfrm>
            <a:off x="1154953"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sz="5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8. Rôles</a:t>
            </a:r>
            <a:endParaRPr sz="5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sp>
        <p:nvSpPr>
          <p:cNvPr id="413" name="Google Shape;413;g121a27ec2b4_0_10"/>
          <p:cNvSpPr txBox="1">
            <a:spLocks noGrp="1"/>
          </p:cNvSpPr>
          <p:nvPr>
            <p:ph type="body" idx="1"/>
          </p:nvPr>
        </p:nvSpPr>
        <p:spPr>
          <a:xfrm>
            <a:off x="600501" y="2632475"/>
            <a:ext cx="4408227" cy="2676504"/>
          </a:xfrm>
          <a:prstGeom prst="rect">
            <a:avLst/>
          </a:prstGeom>
        </p:spPr>
        <p:txBody>
          <a:bodyPr spcFirstLastPara="1" wrap="square" lIns="91425" tIns="45700" rIns="91425" bIns="45700" anchor="t" anchorCtr="0">
            <a:normAutofit/>
          </a:bodyPr>
          <a:lstStyle/>
          <a:p>
            <a:pPr marL="0" marR="5080" lvl="0" indent="0" algn="l" rtl="0">
              <a:spcBef>
                <a:spcPts val="0"/>
              </a:spcBef>
              <a:spcAft>
                <a:spcPts val="0"/>
              </a:spcAft>
              <a:buNone/>
            </a:pPr>
            <a:r>
              <a:rPr lang="fr-FR" sz="2000" dirty="0">
                <a:solidFill>
                  <a:schemeClr val="dk1"/>
                </a:solidFill>
                <a:latin typeface="Arial" panose="020B0604020202020204" pitchFamily="34" charset="0"/>
                <a:cs typeface="Arial" panose="020B0604020202020204" pitchFamily="34" charset="0"/>
              </a:rPr>
              <a:t>Organisation de projet avec  tous</a:t>
            </a:r>
            <a:endParaRPr sz="2000" dirty="0">
              <a:solidFill>
                <a:schemeClr val="dk1"/>
              </a:solidFill>
              <a:latin typeface="Arial" panose="020B0604020202020204" pitchFamily="34" charset="0"/>
              <a:cs typeface="Arial" panose="020B0604020202020204" pitchFamily="34" charset="0"/>
            </a:endParaRPr>
          </a:p>
          <a:p>
            <a:pPr marL="12700" marR="5080" lvl="0" indent="0" algn="l" rtl="0">
              <a:spcBef>
                <a:spcPts val="0"/>
              </a:spcBef>
              <a:spcAft>
                <a:spcPts val="0"/>
              </a:spcAft>
              <a:buClr>
                <a:schemeClr val="dk1"/>
              </a:buClr>
              <a:buFont typeface="Arial"/>
              <a:buNone/>
            </a:pPr>
            <a:r>
              <a:rPr lang="fr-FR" sz="2000" dirty="0">
                <a:solidFill>
                  <a:schemeClr val="dk1"/>
                </a:solidFill>
                <a:latin typeface="Arial" panose="020B0604020202020204" pitchFamily="34" charset="0"/>
                <a:cs typeface="Arial" panose="020B0604020202020204" pitchFamily="34" charset="0"/>
              </a:rPr>
              <a:t> les rôles de pilotage</a:t>
            </a:r>
            <a:endParaRPr sz="2000" dirty="0">
              <a:solidFill>
                <a:schemeClr val="dk1"/>
              </a:solidFill>
              <a:latin typeface="Arial" panose="020B0604020202020204" pitchFamily="34" charset="0"/>
              <a:cs typeface="Arial" panose="020B0604020202020204" pitchFamily="34" charset="0"/>
            </a:endParaRPr>
          </a:p>
          <a:p>
            <a:pPr marL="12700" lvl="0" indent="0" algn="l" rtl="0">
              <a:spcBef>
                <a:spcPts val="0"/>
              </a:spcBef>
              <a:spcAft>
                <a:spcPts val="0"/>
              </a:spcAft>
              <a:buClr>
                <a:schemeClr val="dk1"/>
              </a:buClr>
              <a:buFont typeface="Arial"/>
              <a:buNone/>
            </a:pPr>
            <a:r>
              <a:rPr lang="fr-FR" sz="2000" dirty="0">
                <a:solidFill>
                  <a:schemeClr val="dk1"/>
                </a:solidFill>
                <a:latin typeface="Arial" panose="020B0604020202020204" pitchFamily="34" charset="0"/>
                <a:cs typeface="Arial" panose="020B0604020202020204" pitchFamily="34" charset="0"/>
              </a:rPr>
              <a:t> et d’exécution</a:t>
            </a:r>
            <a:endParaRPr sz="2000" dirty="0">
              <a:solidFill>
                <a:schemeClr val="dk1"/>
              </a:solidFill>
              <a:latin typeface="Arial" panose="020B0604020202020204" pitchFamily="34" charset="0"/>
              <a:cs typeface="Arial" panose="020B0604020202020204" pitchFamily="34" charset="0"/>
            </a:endParaRPr>
          </a:p>
        </p:txBody>
      </p:sp>
      <p:sp>
        <p:nvSpPr>
          <p:cNvPr id="414" name="Google Shape;414;g121a27ec2b4_0_10"/>
          <p:cNvSpPr/>
          <p:nvPr/>
        </p:nvSpPr>
        <p:spPr>
          <a:xfrm>
            <a:off x="5363569" y="2361062"/>
            <a:ext cx="6068701" cy="389283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15" name="Google Shape;415;g121a27ec2b4_0_10"/>
          <p:cNvSpPr txBox="1"/>
          <p:nvPr/>
        </p:nvSpPr>
        <p:spPr>
          <a:xfrm>
            <a:off x="11209671" y="6394200"/>
            <a:ext cx="222600" cy="169200"/>
          </a:xfrm>
          <a:prstGeom prst="rect">
            <a:avLst/>
          </a:prstGeom>
          <a:noFill/>
          <a:ln>
            <a:noFill/>
          </a:ln>
        </p:spPr>
        <p:txBody>
          <a:bodyPr spcFirstLastPara="1" wrap="square" lIns="0" tIns="0" rIns="0" bIns="0" anchor="t" anchorCtr="0">
            <a:spAutoFit/>
          </a:bodyPr>
          <a:lstStyle/>
          <a:p>
            <a:pPr marL="38100" lvl="0" indent="0" algn="l" rtl="0">
              <a:spcBef>
                <a:spcPts val="0"/>
              </a:spcBef>
              <a:spcAft>
                <a:spcPts val="0"/>
              </a:spcAft>
              <a:buNone/>
            </a:pPr>
            <a:fld id="{00000000-1234-1234-1234-123412341234}" type="slidenum">
              <a:rPr lang="fr-FR" sz="1100">
                <a:solidFill>
                  <a:srgbClr val="595958"/>
                </a:solidFill>
              </a:rPr>
              <a:t>27</a:t>
            </a:fld>
            <a:endParaRPr sz="1100">
              <a:solidFill>
                <a:srgbClr val="595958"/>
              </a:solidFill>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27</a:t>
            </a:fld>
            <a:endParaRPr lang="fr-F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5"/>
          <p:cNvSpPr txBox="1">
            <a:spLocks noGrp="1"/>
          </p:cNvSpPr>
          <p:nvPr>
            <p:ph type="title"/>
          </p:nvPr>
        </p:nvSpPr>
        <p:spPr>
          <a:xfrm>
            <a:off x="1078173" y="887105"/>
            <a:ext cx="8838193" cy="154219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ct val="100000"/>
              <a:buFont typeface="Century Gothic"/>
              <a:buNone/>
            </a:pPr>
            <a:r>
              <a:rPr lang="fr-FR" sz="5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9. Tâches :</a:t>
            </a:r>
            <a:r>
              <a:rPr lang="fr-FR" sz="5400" dirty="0">
                <a:latin typeface="Andalus" panose="02020603050405020304" pitchFamily="18" charset="-78"/>
                <a:cs typeface="Andalus" panose="02020603050405020304" pitchFamily="18" charset="-78"/>
              </a:rPr>
              <a:t/>
            </a:r>
            <a:br>
              <a:rPr lang="fr-FR" sz="5400" dirty="0">
                <a:latin typeface="Andalus" panose="02020603050405020304" pitchFamily="18" charset="-78"/>
                <a:cs typeface="Andalus" panose="02020603050405020304" pitchFamily="18" charset="-78"/>
              </a:rPr>
            </a:br>
            <a:endParaRPr sz="5400" dirty="0">
              <a:latin typeface="Andalus" panose="02020603050405020304" pitchFamily="18" charset="-78"/>
              <a:cs typeface="Andalus" panose="02020603050405020304" pitchFamily="18" charset="-78"/>
            </a:endParaRPr>
          </a:p>
        </p:txBody>
      </p:sp>
      <p:sp>
        <p:nvSpPr>
          <p:cNvPr id="421" name="Google Shape;421;p15"/>
          <p:cNvSpPr txBox="1">
            <a:spLocks noGrp="1"/>
          </p:cNvSpPr>
          <p:nvPr>
            <p:ph type="body" idx="1"/>
          </p:nvPr>
        </p:nvSpPr>
        <p:spPr>
          <a:xfrm>
            <a:off x="1154954" y="2594169"/>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fr-FR" sz="2400" dirty="0">
                <a:latin typeface="Arial" panose="020B0604020202020204" pitchFamily="34" charset="0"/>
                <a:cs typeface="Arial" panose="020B0604020202020204" pitchFamily="34" charset="0"/>
              </a:rPr>
              <a:t>Chaque tâche fait l'objet d'une description qui définit la procédure générale et les activités qui doivent être exécutées pour produire les résultats visés. Chaque tâche est attribuée à un rôle. Les tâches portant sur un même thème sont regroupées en un module et assignées à la phase concernée.</a:t>
            </a:r>
            <a:endParaRPr sz="2400" dirty="0">
              <a:latin typeface="Arial" panose="020B0604020202020204" pitchFamily="34" charset="0"/>
              <a:cs typeface="Arial" panose="020B0604020202020204" pitchFamily="34" charset="0"/>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28</a:t>
            </a:fld>
            <a:endParaRPr lang="fr-F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6"/>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fr-FR" sz="5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9. Tâches :</a:t>
            </a:r>
            <a:endParaRPr sz="5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pic>
        <p:nvPicPr>
          <p:cNvPr id="427" name="Google Shape;427;p16"/>
          <p:cNvPicPr preferRelativeResize="0">
            <a:picLocks noGrp="1"/>
          </p:cNvPicPr>
          <p:nvPr>
            <p:ph type="body" idx="1"/>
          </p:nvPr>
        </p:nvPicPr>
        <p:blipFill rotWithShape="1">
          <a:blip r:embed="rId3">
            <a:alphaModFix/>
          </a:blip>
          <a:srcRect/>
          <a:stretch/>
        </p:blipFill>
        <p:spPr>
          <a:xfrm>
            <a:off x="928048" y="2265528"/>
            <a:ext cx="10099344" cy="3439236"/>
          </a:xfrm>
          <a:prstGeom prst="rect">
            <a:avLst/>
          </a:prstGeom>
          <a:noFill/>
          <a:ln>
            <a:noFill/>
          </a:ln>
        </p:spPr>
      </p:pic>
      <p:sp>
        <p:nvSpPr>
          <p:cNvPr id="428" name="Google Shape;428;p16"/>
          <p:cNvSpPr/>
          <p:nvPr/>
        </p:nvSpPr>
        <p:spPr>
          <a:xfrm>
            <a:off x="1665027" y="5888136"/>
            <a:ext cx="689569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dirty="0">
                <a:solidFill>
                  <a:schemeClr val="dk1"/>
                </a:solidFill>
                <a:latin typeface="Century Gothic"/>
                <a:ea typeface="Century Gothic"/>
                <a:cs typeface="Century Gothic"/>
                <a:sym typeface="Century Gothic"/>
              </a:rPr>
              <a:t> Les tâches sont regroupées dans des modules et attribuées aux différentes phases</a:t>
            </a:r>
            <a:endParaRPr sz="1400" dirty="0">
              <a:solidFill>
                <a:schemeClr val="dk1"/>
              </a:solidFill>
              <a:latin typeface="Century Gothic"/>
              <a:ea typeface="Century Gothic"/>
              <a:cs typeface="Century Gothic"/>
              <a:sym typeface="Century Gothic"/>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29</a:t>
            </a:fld>
            <a:endParaRPr lang="fr-F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fr-FR" sz="6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Sommaire :</a:t>
            </a:r>
            <a:endParaRPr sz="6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sp>
        <p:nvSpPr>
          <p:cNvPr id="261" name="Google Shape;261;p2"/>
          <p:cNvSpPr txBox="1">
            <a:spLocks noGrp="1"/>
          </p:cNvSpPr>
          <p:nvPr>
            <p:ph type="body" idx="1"/>
          </p:nvPr>
        </p:nvSpPr>
        <p:spPr>
          <a:xfrm>
            <a:off x="526474" y="2258291"/>
            <a:ext cx="11014362" cy="4461163"/>
          </a:xfrm>
          <a:prstGeom prst="rect">
            <a:avLst/>
          </a:prstGeom>
          <a:noFill/>
          <a:ln>
            <a:noFill/>
          </a:ln>
        </p:spPr>
        <p:txBody>
          <a:bodyPr spcFirstLastPara="1" wrap="square" lIns="91425" tIns="45700" rIns="91425" bIns="45700" anchor="t" anchorCtr="0">
            <a:normAutofit fontScale="85000" lnSpcReduction="20000"/>
          </a:bodyPr>
          <a:lstStyle/>
          <a:p>
            <a:pPr marL="342900" lvl="0" indent="-308610" algn="l" rtl="0">
              <a:spcBef>
                <a:spcPts val="0"/>
              </a:spcBef>
              <a:spcAft>
                <a:spcPts val="0"/>
              </a:spcAft>
              <a:buSzPct val="79999"/>
              <a:buFont typeface="Century Gothic"/>
              <a:buAutoNum type="arabicPeriod"/>
            </a:pPr>
            <a:r>
              <a:rPr lang="fr-FR" sz="2600" b="1" dirty="0">
                <a:latin typeface="Arial" panose="020B0604020202020204" pitchFamily="34" charset="0"/>
                <a:cs typeface="Arial" panose="020B0604020202020204" pitchFamily="34" charset="0"/>
              </a:rPr>
              <a:t> </a:t>
            </a:r>
            <a:r>
              <a:rPr lang="fr-FR" sz="2600" b="1" dirty="0">
                <a:solidFill>
                  <a:srgbClr val="314F2F"/>
                </a:solidFill>
                <a:latin typeface="Andalus" panose="02020603050405020304" pitchFamily="18" charset="-78"/>
                <a:cs typeface="Andalus" panose="02020603050405020304" pitchFamily="18" charset="-78"/>
              </a:rPr>
              <a:t>Historique de la méthode</a:t>
            </a:r>
            <a:endParaRPr sz="2600" b="1" dirty="0">
              <a:solidFill>
                <a:srgbClr val="314F2F"/>
              </a:solidFill>
              <a:latin typeface="Andalus" panose="02020603050405020304" pitchFamily="18" charset="-78"/>
              <a:cs typeface="Andalus" panose="02020603050405020304" pitchFamily="18" charset="-78"/>
            </a:endParaRPr>
          </a:p>
          <a:p>
            <a:pPr marL="342900" lvl="0" indent="-308610" algn="l" rtl="0">
              <a:spcBef>
                <a:spcPts val="1000"/>
              </a:spcBef>
              <a:spcAft>
                <a:spcPts val="0"/>
              </a:spcAft>
              <a:buSzPct val="79999"/>
              <a:buFont typeface="Century Gothic"/>
              <a:buAutoNum type="arabicPeriod"/>
            </a:pPr>
            <a:r>
              <a:rPr lang="fr-FR" sz="2600" b="1" dirty="0">
                <a:solidFill>
                  <a:srgbClr val="314F2F"/>
                </a:solidFill>
                <a:latin typeface="Andalus" panose="02020603050405020304" pitchFamily="18" charset="-78"/>
                <a:cs typeface="Andalus" panose="02020603050405020304" pitchFamily="18" charset="-78"/>
              </a:rPr>
              <a:t>Définition de la méthode d’</a:t>
            </a:r>
            <a:r>
              <a:rPr lang="fr-FR" sz="2600" b="1" dirty="0" err="1">
                <a:solidFill>
                  <a:srgbClr val="314F2F"/>
                </a:solidFill>
                <a:latin typeface="Andalus" panose="02020603050405020304" pitchFamily="18" charset="-78"/>
                <a:cs typeface="Andalus" panose="02020603050405020304" pitchFamily="18" charset="-78"/>
              </a:rPr>
              <a:t>Hermes</a:t>
            </a:r>
            <a:endParaRPr sz="2600" b="1" dirty="0">
              <a:solidFill>
                <a:srgbClr val="314F2F"/>
              </a:solidFill>
              <a:latin typeface="Andalus" panose="02020603050405020304" pitchFamily="18" charset="-78"/>
              <a:cs typeface="Andalus" panose="02020603050405020304" pitchFamily="18" charset="-78"/>
            </a:endParaRPr>
          </a:p>
          <a:p>
            <a:pPr marL="342900" lvl="0" indent="-308610" algn="l" rtl="0">
              <a:spcBef>
                <a:spcPts val="1000"/>
              </a:spcBef>
              <a:spcAft>
                <a:spcPts val="0"/>
              </a:spcAft>
              <a:buSzPct val="79999"/>
              <a:buFont typeface="Century Gothic"/>
              <a:buAutoNum type="arabicPeriod"/>
            </a:pPr>
            <a:r>
              <a:rPr lang="fr-FR" sz="2600" b="1" dirty="0">
                <a:solidFill>
                  <a:srgbClr val="314F2F"/>
                </a:solidFill>
                <a:latin typeface="Andalus" panose="02020603050405020304" pitchFamily="18" charset="-78"/>
                <a:cs typeface="Andalus" panose="02020603050405020304" pitchFamily="18" charset="-78"/>
              </a:rPr>
              <a:t>Les avantages de la méthode</a:t>
            </a:r>
            <a:endParaRPr sz="2600" b="1" dirty="0">
              <a:solidFill>
                <a:srgbClr val="314F2F"/>
              </a:solidFill>
              <a:latin typeface="Andalus" panose="02020603050405020304" pitchFamily="18" charset="-78"/>
              <a:cs typeface="Andalus" panose="02020603050405020304" pitchFamily="18" charset="-78"/>
            </a:endParaRPr>
          </a:p>
          <a:p>
            <a:pPr marL="342900" lvl="0" indent="-308610" algn="l" rtl="0">
              <a:spcBef>
                <a:spcPts val="1000"/>
              </a:spcBef>
              <a:spcAft>
                <a:spcPts val="0"/>
              </a:spcAft>
              <a:buSzPct val="79999"/>
              <a:buFont typeface="Century Gothic"/>
              <a:buAutoNum type="arabicPeriod"/>
            </a:pPr>
            <a:r>
              <a:rPr lang="fr-FR" sz="2600" b="1" dirty="0">
                <a:solidFill>
                  <a:srgbClr val="314F2F"/>
                </a:solidFill>
                <a:latin typeface="Andalus" panose="02020603050405020304" pitchFamily="18" charset="-78"/>
                <a:cs typeface="Andalus" panose="02020603050405020304" pitchFamily="18" charset="-78"/>
              </a:rPr>
              <a:t>les scénarios de la méthode </a:t>
            </a:r>
            <a:endParaRPr sz="2600" b="1" dirty="0">
              <a:solidFill>
                <a:srgbClr val="314F2F"/>
              </a:solidFill>
              <a:latin typeface="Andalus" panose="02020603050405020304" pitchFamily="18" charset="-78"/>
              <a:cs typeface="Andalus" panose="02020603050405020304" pitchFamily="18" charset="-78"/>
            </a:endParaRPr>
          </a:p>
          <a:p>
            <a:pPr marL="342900" lvl="0" indent="-308610" algn="l" rtl="0">
              <a:spcBef>
                <a:spcPts val="1000"/>
              </a:spcBef>
              <a:spcAft>
                <a:spcPts val="0"/>
              </a:spcAft>
              <a:buSzPct val="79999"/>
              <a:buFont typeface="Century Gothic"/>
              <a:buAutoNum type="arabicPeriod"/>
            </a:pPr>
            <a:r>
              <a:rPr lang="fr-FR" sz="2600" b="1" dirty="0">
                <a:solidFill>
                  <a:srgbClr val="314F2F"/>
                </a:solidFill>
                <a:latin typeface="Andalus" panose="02020603050405020304" pitchFamily="18" charset="-78"/>
                <a:cs typeface="Andalus" panose="02020603050405020304" pitchFamily="18" charset="-78"/>
              </a:rPr>
              <a:t>Les phases</a:t>
            </a:r>
            <a:endParaRPr sz="2600" b="1" dirty="0">
              <a:solidFill>
                <a:srgbClr val="314F2F"/>
              </a:solidFill>
              <a:latin typeface="Andalus" panose="02020603050405020304" pitchFamily="18" charset="-78"/>
              <a:cs typeface="Andalus" panose="02020603050405020304" pitchFamily="18" charset="-78"/>
            </a:endParaRPr>
          </a:p>
          <a:p>
            <a:pPr marL="342900" lvl="0" indent="-308610" algn="l" rtl="0">
              <a:spcBef>
                <a:spcPts val="1000"/>
              </a:spcBef>
              <a:spcAft>
                <a:spcPts val="0"/>
              </a:spcAft>
              <a:buSzPct val="79999"/>
              <a:buFont typeface="Century Gothic"/>
              <a:buAutoNum type="arabicPeriod"/>
            </a:pPr>
            <a:r>
              <a:rPr lang="fr-FR" sz="2600" b="1" dirty="0">
                <a:solidFill>
                  <a:srgbClr val="314F2F"/>
                </a:solidFill>
                <a:latin typeface="Andalus" panose="02020603050405020304" pitchFamily="18" charset="-78"/>
                <a:cs typeface="Andalus" panose="02020603050405020304" pitchFamily="18" charset="-78"/>
              </a:rPr>
              <a:t>Les </a:t>
            </a:r>
            <a:r>
              <a:rPr lang="fr-FR" sz="2600" b="1" dirty="0" smtClean="0">
                <a:solidFill>
                  <a:srgbClr val="314F2F"/>
                </a:solidFill>
                <a:latin typeface="Andalus" panose="02020603050405020304" pitchFamily="18" charset="-78"/>
                <a:cs typeface="Andalus" panose="02020603050405020304" pitchFamily="18" charset="-78"/>
              </a:rPr>
              <a:t>modules </a:t>
            </a:r>
            <a:endParaRPr sz="2600" b="1" dirty="0">
              <a:solidFill>
                <a:srgbClr val="314F2F"/>
              </a:solidFill>
              <a:latin typeface="Andalus" panose="02020603050405020304" pitchFamily="18" charset="-78"/>
              <a:cs typeface="Andalus" panose="02020603050405020304" pitchFamily="18" charset="-78"/>
            </a:endParaRPr>
          </a:p>
          <a:p>
            <a:pPr marL="342900" lvl="0" indent="-308610" algn="l" rtl="0">
              <a:spcBef>
                <a:spcPts val="1000"/>
              </a:spcBef>
              <a:spcAft>
                <a:spcPts val="0"/>
              </a:spcAft>
              <a:buSzPct val="79999"/>
              <a:buAutoNum type="arabicPeriod"/>
            </a:pPr>
            <a:r>
              <a:rPr lang="fr-FR" sz="2600" b="1" dirty="0">
                <a:solidFill>
                  <a:srgbClr val="314F2F"/>
                </a:solidFill>
                <a:latin typeface="Andalus" panose="02020603050405020304" pitchFamily="18" charset="-78"/>
                <a:cs typeface="Andalus" panose="02020603050405020304" pitchFamily="18" charset="-78"/>
              </a:rPr>
              <a:t>E</a:t>
            </a:r>
            <a:r>
              <a:rPr lang="fr-FR" sz="2600" b="1" dirty="0" smtClean="0">
                <a:solidFill>
                  <a:srgbClr val="314F2F"/>
                </a:solidFill>
                <a:latin typeface="Andalus" panose="02020603050405020304" pitchFamily="18" charset="-78"/>
                <a:cs typeface="Andalus" panose="02020603050405020304" pitchFamily="18" charset="-78"/>
              </a:rPr>
              <a:t>xemple </a:t>
            </a:r>
            <a:r>
              <a:rPr lang="fr-FR" sz="2600" b="1" dirty="0">
                <a:solidFill>
                  <a:srgbClr val="314F2F"/>
                </a:solidFill>
                <a:latin typeface="Andalus" panose="02020603050405020304" pitchFamily="18" charset="-78"/>
                <a:cs typeface="Andalus" panose="02020603050405020304" pitchFamily="18" charset="-78"/>
              </a:rPr>
              <a:t>d’un scénarios( scénarios prestation/produit)</a:t>
            </a:r>
            <a:endParaRPr sz="2600" b="1" dirty="0">
              <a:solidFill>
                <a:srgbClr val="314F2F"/>
              </a:solidFill>
              <a:latin typeface="Andalus" panose="02020603050405020304" pitchFamily="18" charset="-78"/>
              <a:cs typeface="Andalus" panose="02020603050405020304" pitchFamily="18" charset="-78"/>
            </a:endParaRPr>
          </a:p>
          <a:p>
            <a:pPr marL="342900" lvl="0" indent="-308610" algn="l" rtl="0">
              <a:spcBef>
                <a:spcPts val="1000"/>
              </a:spcBef>
              <a:spcAft>
                <a:spcPts val="0"/>
              </a:spcAft>
              <a:buSzPct val="79999"/>
              <a:buAutoNum type="arabicPeriod"/>
            </a:pPr>
            <a:r>
              <a:rPr lang="fr-FR" sz="2600" b="1" dirty="0">
                <a:solidFill>
                  <a:srgbClr val="314F2F"/>
                </a:solidFill>
                <a:latin typeface="Andalus" panose="02020603050405020304" pitchFamily="18" charset="-78"/>
                <a:cs typeface="Andalus" panose="02020603050405020304" pitchFamily="18" charset="-78"/>
              </a:rPr>
              <a:t>les rôles</a:t>
            </a:r>
            <a:endParaRPr sz="2600" b="1" dirty="0">
              <a:solidFill>
                <a:srgbClr val="314F2F"/>
              </a:solidFill>
              <a:latin typeface="Andalus" panose="02020603050405020304" pitchFamily="18" charset="-78"/>
              <a:cs typeface="Andalus" panose="02020603050405020304" pitchFamily="18" charset="-78"/>
            </a:endParaRPr>
          </a:p>
          <a:p>
            <a:pPr marL="342900" lvl="0" indent="-308610" algn="l" rtl="0">
              <a:spcBef>
                <a:spcPts val="1000"/>
              </a:spcBef>
              <a:spcAft>
                <a:spcPts val="0"/>
              </a:spcAft>
              <a:buSzPct val="79999"/>
              <a:buAutoNum type="arabicPeriod"/>
            </a:pPr>
            <a:r>
              <a:rPr lang="fr-FR" sz="2600" b="1" dirty="0">
                <a:solidFill>
                  <a:srgbClr val="314F2F"/>
                </a:solidFill>
                <a:latin typeface="Andalus" panose="02020603050405020304" pitchFamily="18" charset="-78"/>
                <a:cs typeface="Andalus" panose="02020603050405020304" pitchFamily="18" charset="-78"/>
              </a:rPr>
              <a:t>les taches</a:t>
            </a:r>
            <a:endParaRPr sz="2600" b="1" dirty="0">
              <a:solidFill>
                <a:srgbClr val="314F2F"/>
              </a:solidFill>
              <a:latin typeface="Andalus" panose="02020603050405020304" pitchFamily="18" charset="-78"/>
              <a:cs typeface="Andalus" panose="02020603050405020304" pitchFamily="18" charset="-78"/>
            </a:endParaRPr>
          </a:p>
          <a:p>
            <a:pPr marL="342900" lvl="0" indent="-308610" algn="l" rtl="0">
              <a:spcBef>
                <a:spcPts val="1000"/>
              </a:spcBef>
              <a:spcAft>
                <a:spcPts val="0"/>
              </a:spcAft>
              <a:buSzPct val="79999"/>
              <a:buAutoNum type="arabicPeriod"/>
            </a:pPr>
            <a:r>
              <a:rPr lang="fr-FR" sz="2600" b="1" dirty="0">
                <a:solidFill>
                  <a:srgbClr val="314F2F"/>
                </a:solidFill>
                <a:latin typeface="Andalus" panose="02020603050405020304" pitchFamily="18" charset="-78"/>
                <a:cs typeface="Andalus" panose="02020603050405020304" pitchFamily="18" charset="-78"/>
              </a:rPr>
              <a:t>les résultats</a:t>
            </a:r>
            <a:endParaRPr sz="2600" b="1" dirty="0">
              <a:solidFill>
                <a:srgbClr val="314F2F"/>
              </a:solidFill>
              <a:latin typeface="Andalus" panose="02020603050405020304" pitchFamily="18" charset="-78"/>
              <a:cs typeface="Andalus" panose="02020603050405020304" pitchFamily="18" charset="-78"/>
            </a:endParaRPr>
          </a:p>
          <a:p>
            <a:pPr marL="342900" lvl="0" indent="-308610" algn="l" rtl="0">
              <a:spcBef>
                <a:spcPts val="1000"/>
              </a:spcBef>
              <a:spcAft>
                <a:spcPts val="0"/>
              </a:spcAft>
              <a:buSzPct val="79999"/>
              <a:buFont typeface="Century Gothic"/>
              <a:buAutoNum type="arabicPeriod"/>
            </a:pPr>
            <a:r>
              <a:rPr lang="fr-FR" sz="2600" b="1" dirty="0">
                <a:solidFill>
                  <a:srgbClr val="314F2F"/>
                </a:solidFill>
                <a:latin typeface="Andalus" panose="02020603050405020304" pitchFamily="18" charset="-78"/>
                <a:cs typeface="Andalus" panose="02020603050405020304" pitchFamily="18" charset="-78"/>
              </a:rPr>
              <a:t>Clôture. </a:t>
            </a:r>
            <a:endParaRPr sz="2600" b="1" dirty="0">
              <a:solidFill>
                <a:srgbClr val="314F2F"/>
              </a:solidFill>
              <a:latin typeface="Andalus" panose="02020603050405020304" pitchFamily="18" charset="-78"/>
              <a:cs typeface="Andalus" panose="02020603050405020304" pitchFamily="18" charset="-78"/>
            </a:endParaRPr>
          </a:p>
          <a:p>
            <a:pPr marL="342900" lvl="0" indent="-251459" algn="l" rtl="0">
              <a:spcBef>
                <a:spcPts val="1000"/>
              </a:spcBef>
              <a:spcAft>
                <a:spcPts val="0"/>
              </a:spcAft>
              <a:buClr>
                <a:srgbClr val="FF0000"/>
              </a:buClr>
              <a:buSzPct val="79999"/>
              <a:buFont typeface="Century Gothic"/>
              <a:buNone/>
            </a:pPr>
            <a:endParaRPr dirty="0"/>
          </a:p>
          <a:p>
            <a:pPr marL="0" lvl="0" indent="0" algn="l" rtl="0">
              <a:spcBef>
                <a:spcPts val="1000"/>
              </a:spcBef>
              <a:spcAft>
                <a:spcPts val="0"/>
              </a:spcAft>
              <a:buClr>
                <a:srgbClr val="FF0000"/>
              </a:buClr>
              <a:buSzPct val="79999"/>
              <a:buNone/>
            </a:pPr>
            <a:endParaRPr dirty="0"/>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a:t>
            </a:fld>
            <a:endParaRPr lang="fr-F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fr-FR" sz="5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10. Résultats :</a:t>
            </a:r>
            <a:endParaRPr sz="54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sp>
        <p:nvSpPr>
          <p:cNvPr id="434" name="Google Shape;434;p17"/>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fr-FR" sz="2000" dirty="0">
                <a:latin typeface="Arial" panose="020B0604020202020204" pitchFamily="34" charset="0"/>
                <a:cs typeface="Arial" panose="020B0604020202020204" pitchFamily="34" charset="0"/>
              </a:rPr>
              <a:t>Chaque </a:t>
            </a:r>
            <a:r>
              <a:rPr lang="fr-FR" sz="2000" dirty="0">
                <a:solidFill>
                  <a:srgbClr val="FF0000"/>
                </a:solidFill>
                <a:latin typeface="Arial" panose="020B0604020202020204" pitchFamily="34" charset="0"/>
                <a:cs typeface="Arial" panose="020B0604020202020204" pitchFamily="34" charset="0"/>
              </a:rPr>
              <a:t>résultat</a:t>
            </a:r>
            <a:r>
              <a:rPr lang="fr-FR" sz="2000" dirty="0">
                <a:latin typeface="Arial" panose="020B0604020202020204" pitchFamily="34" charset="0"/>
                <a:cs typeface="Arial" panose="020B0604020202020204" pitchFamily="34" charset="0"/>
              </a:rPr>
              <a:t> fait l'objet d'une description. Il existe des modèles de documents qui décrivent en détail le contenu des nombreux résultats. À chaque résultat sont attribués des rôles. Cela donne une indication concernant les rôles impliqués dans la production des résultats. Des résultats minimaux sont définis pour remplir les exigences concernant la gouvernance de projet. Les résultats portant sur le même thème sont regroupés en un module et rattachés à la tâche et à la phase concernées.</a:t>
            </a:r>
            <a:endParaRPr sz="2000" dirty="0">
              <a:latin typeface="Arial" panose="020B0604020202020204" pitchFamily="34" charset="0"/>
              <a:cs typeface="Arial" panose="020B0604020202020204" pitchFamily="34" charset="0"/>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30</a:t>
            </a:fld>
            <a:endParaRPr lang="fr-F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8"/>
          <p:cNvSpPr txBox="1">
            <a:spLocks noGrp="1"/>
          </p:cNvSpPr>
          <p:nvPr>
            <p:ph type="title"/>
          </p:nvPr>
        </p:nvSpPr>
        <p:spPr>
          <a:xfrm>
            <a:off x="982639" y="973667"/>
            <a:ext cx="8933727" cy="137374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ct val="100000"/>
              <a:buFont typeface="Century Gothic"/>
              <a:buNone/>
            </a:pPr>
            <a:r>
              <a:rPr lang="fr-FR" sz="6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10. Résultats :</a:t>
            </a:r>
            <a:r>
              <a:rPr lang="fr-FR" sz="6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a:r>
            <a:br>
              <a:rPr lang="fr-FR" sz="6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br>
            <a:endParaRPr sz="60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endParaRPr>
          </a:p>
        </p:txBody>
      </p:sp>
      <p:pic>
        <p:nvPicPr>
          <p:cNvPr id="440" name="Google Shape;440;p18"/>
          <p:cNvPicPr preferRelativeResize="0">
            <a:picLocks noGrp="1"/>
          </p:cNvPicPr>
          <p:nvPr>
            <p:ph type="body" idx="1"/>
          </p:nvPr>
        </p:nvPicPr>
        <p:blipFill rotWithShape="1">
          <a:blip r:embed="rId3">
            <a:alphaModFix/>
          </a:blip>
          <a:srcRect/>
          <a:stretch/>
        </p:blipFill>
        <p:spPr>
          <a:xfrm>
            <a:off x="1241946" y="2347415"/>
            <a:ext cx="9526138" cy="3672485"/>
          </a:xfrm>
          <a:prstGeom prst="rect">
            <a:avLst/>
          </a:prstGeom>
          <a:noFill/>
          <a:ln>
            <a:noFill/>
          </a:ln>
        </p:spPr>
      </p:pic>
      <p:sp>
        <p:nvSpPr>
          <p:cNvPr id="441" name="Google Shape;441;p18"/>
          <p:cNvSpPr/>
          <p:nvPr/>
        </p:nvSpPr>
        <p:spPr>
          <a:xfrm>
            <a:off x="1750217" y="5859197"/>
            <a:ext cx="55152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dirty="0">
                <a:solidFill>
                  <a:schemeClr val="dk1"/>
                </a:solidFill>
                <a:latin typeface="Century Gothic"/>
                <a:ea typeface="Century Gothic"/>
                <a:cs typeface="Century Gothic"/>
                <a:sym typeface="Century Gothic"/>
              </a:rPr>
              <a:t>Les résultats se situent au centre de la méthode HERMES</a:t>
            </a:r>
            <a:endParaRPr sz="1800" dirty="0">
              <a:solidFill>
                <a:schemeClr val="dk1"/>
              </a:solidFill>
              <a:latin typeface="Century Gothic"/>
              <a:ea typeface="Century Gothic"/>
              <a:cs typeface="Century Gothic"/>
              <a:sym typeface="Century Gothic"/>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31</a:t>
            </a:fld>
            <a:endParaRPr lang="fr-F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54955" y="900545"/>
            <a:ext cx="8825658" cy="872837"/>
          </a:xfrm>
        </p:spPr>
        <p:txBody>
          <a:bodyPr/>
          <a:lstStyle/>
          <a:p>
            <a:r>
              <a:rPr lang="fr-FR" sz="4800" b="1" u="sng" dirty="0" smtClean="0">
                <a:solidFill>
                  <a:srgbClr val="FFFF00"/>
                </a:solidFill>
                <a:effectLst>
                  <a:outerShdw blurRad="38100" dist="38100" dir="2700000" algn="tl">
                    <a:srgbClr val="000000">
                      <a:alpha val="43137"/>
                    </a:srgbClr>
                  </a:outerShdw>
                </a:effectLst>
              </a:rPr>
              <a:t>11. Clôture:</a:t>
            </a:r>
            <a:endParaRPr lang="fr-FR" sz="4800" b="1" u="sng" dirty="0">
              <a:solidFill>
                <a:srgbClr val="FFFF00"/>
              </a:solidFill>
              <a:effectLst>
                <a:outerShdw blurRad="38100" dist="38100" dir="2700000" algn="tl">
                  <a:srgbClr val="000000">
                    <a:alpha val="43137"/>
                  </a:srgbClr>
                </a:outerShdw>
              </a:effectLst>
            </a:endParaRPr>
          </a:p>
        </p:txBody>
      </p:sp>
      <p:sp>
        <p:nvSpPr>
          <p:cNvPr id="3" name="Sous-titre 2"/>
          <p:cNvSpPr>
            <a:spLocks noGrp="1"/>
          </p:cNvSpPr>
          <p:nvPr>
            <p:ph type="subTitle" idx="1"/>
          </p:nvPr>
        </p:nvSpPr>
        <p:spPr>
          <a:xfrm>
            <a:off x="1154955" y="2382981"/>
            <a:ext cx="9656619" cy="3020292"/>
          </a:xfrm>
        </p:spPr>
        <p:txBody>
          <a:bodyPr/>
          <a:lstStyle/>
          <a:p>
            <a:pPr>
              <a:buFont typeface="Wingdings" panose="05000000000000000000" pitchFamily="2" charset="2"/>
              <a:buChar char="Ø"/>
            </a:pPr>
            <a:r>
              <a:rPr lang="fr-FR" dirty="0">
                <a:solidFill>
                  <a:schemeClr val="bg1"/>
                </a:solidFill>
              </a:rPr>
              <a:t>Pour en savoir plus sur cette méthode, </a:t>
            </a:r>
            <a:r>
              <a:rPr lang="fr-FR" dirty="0" smtClean="0">
                <a:solidFill>
                  <a:schemeClr val="bg1"/>
                </a:solidFill>
              </a:rPr>
              <a:t>visiter son site web qui est mentionné </a:t>
            </a:r>
            <a:r>
              <a:rPr lang="fr-FR" dirty="0">
                <a:solidFill>
                  <a:schemeClr val="bg1"/>
                </a:solidFill>
              </a:rPr>
              <a:t>dans </a:t>
            </a:r>
            <a:r>
              <a:rPr lang="fr-FR" dirty="0" smtClean="0">
                <a:solidFill>
                  <a:schemeClr val="bg1"/>
                </a:solidFill>
              </a:rPr>
              <a:t>le ( slide 33) </a:t>
            </a:r>
            <a:r>
              <a:rPr lang="fr-FR" dirty="0">
                <a:solidFill>
                  <a:schemeClr val="bg1"/>
                </a:solidFill>
              </a:rPr>
              <a:t>prochain </a:t>
            </a:r>
            <a:r>
              <a:rPr lang="fr-FR" dirty="0" smtClean="0">
                <a:solidFill>
                  <a:schemeClr val="bg1"/>
                </a:solidFill>
              </a:rPr>
              <a:t>et télécharger le document PDF qui </a:t>
            </a:r>
            <a:r>
              <a:rPr lang="fr-FR" dirty="0">
                <a:solidFill>
                  <a:schemeClr val="bg1"/>
                </a:solidFill>
              </a:rPr>
              <a:t>présente plus en détails les étapes et les rôles de cette méthode.</a:t>
            </a:r>
            <a:r>
              <a:rPr lang="fr-FR" dirty="0">
                <a:solidFill>
                  <a:schemeClr val="bg1"/>
                </a:solidFill>
              </a:rPr>
              <a:t/>
            </a:r>
            <a:br>
              <a:rPr lang="fr-FR" dirty="0">
                <a:solidFill>
                  <a:schemeClr val="bg1"/>
                </a:solidFill>
              </a:rPr>
            </a:br>
            <a:r>
              <a:rPr lang="fr-FR" dirty="0">
                <a:solidFill>
                  <a:schemeClr val="bg1"/>
                </a:solidFill>
              </a:rPr>
              <a:t>La méthode Hermès peut également s’adapter à la gestion de programme ou être liée à une méthode </a:t>
            </a:r>
            <a:r>
              <a:rPr lang="fr-FR" sz="2000" b="1" dirty="0" err="1">
                <a:solidFill>
                  <a:srgbClr val="9966FF"/>
                </a:solidFill>
              </a:rPr>
              <a:t>Scrum</a:t>
            </a:r>
            <a:r>
              <a:rPr lang="fr-FR" sz="2000" b="1" dirty="0">
                <a:solidFill>
                  <a:srgbClr val="9966FF"/>
                </a:solidFill>
              </a:rPr>
              <a:t> </a:t>
            </a:r>
            <a:r>
              <a:rPr lang="fr-FR" sz="2000" b="1" dirty="0">
                <a:solidFill>
                  <a:srgbClr val="9966FF"/>
                </a:solidFill>
                <a:hlinkClick r:id="rId2"/>
              </a:rPr>
              <a:t>pour une gestion de projet Agile</a:t>
            </a:r>
            <a:r>
              <a:rPr lang="fr-FR" dirty="0">
                <a:solidFill>
                  <a:schemeClr val="bg1"/>
                </a:solidFill>
              </a:rPr>
              <a:t>.</a:t>
            </a:r>
            <a:r>
              <a:rPr lang="fr-FR" dirty="0">
                <a:solidFill>
                  <a:schemeClr val="bg1"/>
                </a:solidFill>
              </a:rPr>
              <a:t/>
            </a:r>
            <a:br>
              <a:rPr lang="fr-FR" dirty="0">
                <a:solidFill>
                  <a:schemeClr val="bg1"/>
                </a:solidFill>
              </a:rPr>
            </a:br>
            <a:r>
              <a:rPr lang="fr-FR" dirty="0">
                <a:solidFill>
                  <a:schemeClr val="bg1"/>
                </a:solidFill>
              </a:rPr>
              <a:t>En résumé, la méthode Hermès est une boite à outils complète et très pratique qui mérite à être connue.</a:t>
            </a:r>
            <a:endParaRPr lang="fr-FR" dirty="0">
              <a:solidFill>
                <a:schemeClr val="bg1"/>
              </a:solidFill>
            </a:endParaRPr>
          </a:p>
        </p:txBody>
      </p:sp>
      <p:sp>
        <p:nvSpPr>
          <p:cNvPr id="4" name="Espace réservé du numéro de diapositive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32</a:t>
            </a:fld>
            <a:endParaRPr lang="fr-FR"/>
          </a:p>
        </p:txBody>
      </p:sp>
    </p:spTree>
    <p:extLst>
      <p:ext uri="{BB962C8B-B14F-4D97-AF65-F5344CB8AC3E}">
        <p14:creationId xmlns:p14="http://schemas.microsoft.com/office/powerpoint/2010/main" val="13307134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u="sng" spc="-10" dirty="0" smtClean="0">
                <a:solidFill>
                  <a:srgbClr val="FF00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Références</a:t>
            </a:r>
            <a:r>
              <a:rPr lang="fr-FR" sz="4000" u="sng" spc="-10" dirty="0">
                <a:solidFill>
                  <a:srgbClr val="FF00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a:t>
            </a:r>
            <a:r>
              <a:rPr lang="fr-FR" sz="4000" u="sng" spc="-10"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a:r>
            <a:br>
              <a:rPr lang="fr-FR" sz="4000" u="sng" spc="-10"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br>
            <a:endParaRPr lang="fr-FR" sz="4000" dirty="0">
              <a:solidFill>
                <a:srgbClr val="FFFF00"/>
              </a:solidFill>
              <a:latin typeface="Andalus" panose="02020603050405020304" pitchFamily="18" charset="-78"/>
              <a:cs typeface="Andalus" panose="02020603050405020304" pitchFamily="18" charset="-78"/>
            </a:endParaRPr>
          </a:p>
        </p:txBody>
      </p:sp>
      <p:sp>
        <p:nvSpPr>
          <p:cNvPr id="8" name="Espace réservé du texte 7"/>
          <p:cNvSpPr>
            <a:spLocks noGrp="1"/>
          </p:cNvSpPr>
          <p:nvPr>
            <p:ph type="body" idx="1"/>
          </p:nvPr>
        </p:nvSpPr>
        <p:spPr>
          <a:xfrm>
            <a:off x="193965" y="2576945"/>
            <a:ext cx="5084618" cy="2175164"/>
          </a:xfrm>
        </p:spPr>
        <p:txBody>
          <a:bodyPr/>
          <a:lstStyle/>
          <a:p>
            <a:r>
              <a:rPr lang="fr-FR" dirty="0" smtClean="0">
                <a:solidFill>
                  <a:schemeClr val="bg2">
                    <a:lumMod val="75000"/>
                  </a:schemeClr>
                </a:solidFill>
                <a:hlinkClick r:id="rId2"/>
              </a:rPr>
              <a:t>https</a:t>
            </a:r>
            <a:r>
              <a:rPr lang="fr-FR" dirty="0">
                <a:solidFill>
                  <a:schemeClr val="bg2">
                    <a:lumMod val="75000"/>
                  </a:schemeClr>
                </a:solidFill>
                <a:hlinkClick r:id="rId2"/>
              </a:rPr>
              <a:t>://www.prodecys.com/la-methode-hermes</a:t>
            </a:r>
            <a:r>
              <a:rPr lang="fr-FR" dirty="0" smtClean="0">
                <a:solidFill>
                  <a:schemeClr val="bg2">
                    <a:lumMod val="75000"/>
                  </a:schemeClr>
                </a:solidFill>
                <a:hlinkClick r:id="rId2"/>
              </a:rPr>
              <a:t>/</a:t>
            </a:r>
            <a:endParaRPr lang="fr-FR" dirty="0" smtClean="0">
              <a:solidFill>
                <a:schemeClr val="bg2">
                  <a:lumMod val="75000"/>
                </a:schemeClr>
              </a:solidFill>
            </a:endParaRPr>
          </a:p>
          <a:p>
            <a:pPr marL="137160" indent="0">
              <a:buNone/>
            </a:pPr>
            <a:r>
              <a:rPr lang="fr-FR" dirty="0" smtClean="0">
                <a:solidFill>
                  <a:schemeClr val="accent4"/>
                </a:solidFill>
              </a:rPr>
              <a:t>Pour visiter le site web de la méthode :</a:t>
            </a:r>
            <a:endParaRPr lang="fr-FR" dirty="0">
              <a:solidFill>
                <a:schemeClr val="accent4"/>
              </a:solidFill>
            </a:endParaRPr>
          </a:p>
          <a:p>
            <a:r>
              <a:rPr lang="fr-FR" spc="-10" dirty="0" smtClean="0">
                <a:solidFill>
                  <a:schemeClr val="accent4">
                    <a:lumMod val="60000"/>
                    <a:lumOff val="40000"/>
                  </a:schemeClr>
                </a:solidFill>
                <a:latin typeface="Andalus" panose="02020603050405020304" pitchFamily="18" charset="-78"/>
                <a:cs typeface="Andalus" panose="02020603050405020304" pitchFamily="18" charset="-78"/>
                <a:hlinkClick r:id="rId3"/>
              </a:rPr>
              <a:t>www.hermes.admin.ch</a:t>
            </a:r>
          </a:p>
          <a:p>
            <a:endParaRPr lang="fr-FR" dirty="0"/>
          </a:p>
        </p:txBody>
      </p:sp>
      <p:sp>
        <p:nvSpPr>
          <p:cNvPr id="3" name="Espace réservé du numéro de diapositive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33</a:t>
            </a:fld>
            <a:endParaRPr lang="fr-FR"/>
          </a:p>
        </p:txBody>
      </p:sp>
      <p:sp>
        <p:nvSpPr>
          <p:cNvPr id="4" name="object 3"/>
          <p:cNvSpPr/>
          <p:nvPr/>
        </p:nvSpPr>
        <p:spPr>
          <a:xfrm>
            <a:off x="5691116" y="2428042"/>
            <a:ext cx="5863575" cy="4053009"/>
          </a:xfrm>
          <a:prstGeom prst="rect">
            <a:avLst/>
          </a:prstGeom>
          <a:blipFill>
            <a:blip r:embed="rId4"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0104299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54955" y="1330037"/>
            <a:ext cx="8825658" cy="3089564"/>
          </a:xfrm>
        </p:spPr>
        <p:txBody>
          <a:bodyPr/>
          <a:lstStyle/>
          <a:p>
            <a:pPr algn="ctr"/>
            <a:r>
              <a:rPr lang="fr-FR" sz="7200" dirty="0" smtClean="0">
                <a:solidFill>
                  <a:schemeClr val="accent3">
                    <a:lumMod val="50000"/>
                  </a:schemeClr>
                </a:solidFill>
                <a:latin typeface="Baskerville Old Face" panose="02020602080505020303" pitchFamily="18" charset="0"/>
              </a:rPr>
              <a:t>Merci</a:t>
            </a:r>
            <a:r>
              <a:rPr lang="fr-FR" sz="7200" dirty="0" smtClean="0">
                <a:latin typeface="Baskerville Old Face" panose="02020602080505020303" pitchFamily="18" charset="0"/>
              </a:rPr>
              <a:t> </a:t>
            </a:r>
            <a:r>
              <a:rPr lang="fr-FR" sz="7200" dirty="0" smtClean="0">
                <a:solidFill>
                  <a:schemeClr val="accent3">
                    <a:lumMod val="75000"/>
                  </a:schemeClr>
                </a:solidFill>
                <a:latin typeface="Baskerville Old Face" panose="02020602080505020303" pitchFamily="18" charset="0"/>
              </a:rPr>
              <a:t>pour</a:t>
            </a:r>
            <a:r>
              <a:rPr lang="fr-FR" sz="7200" dirty="0" smtClean="0">
                <a:latin typeface="Baskerville Old Face" panose="02020602080505020303" pitchFamily="18" charset="0"/>
              </a:rPr>
              <a:t> </a:t>
            </a:r>
            <a:r>
              <a:rPr lang="fr-FR" sz="7200" dirty="0" smtClean="0">
                <a:solidFill>
                  <a:schemeClr val="accent3">
                    <a:lumMod val="60000"/>
                    <a:lumOff val="40000"/>
                  </a:schemeClr>
                </a:solidFill>
                <a:latin typeface="Baskerville Old Face" panose="02020602080505020303" pitchFamily="18" charset="0"/>
              </a:rPr>
              <a:t>votre</a:t>
            </a:r>
            <a:r>
              <a:rPr lang="fr-FR" sz="7200" dirty="0" smtClean="0">
                <a:latin typeface="Baskerville Old Face" panose="02020602080505020303" pitchFamily="18" charset="0"/>
              </a:rPr>
              <a:t> </a:t>
            </a:r>
            <a:r>
              <a:rPr lang="fr-FR" sz="7200" dirty="0" smtClean="0">
                <a:solidFill>
                  <a:schemeClr val="accent3">
                    <a:lumMod val="20000"/>
                    <a:lumOff val="80000"/>
                  </a:schemeClr>
                </a:solidFill>
                <a:latin typeface="Baskerville Old Face" panose="02020602080505020303" pitchFamily="18" charset="0"/>
              </a:rPr>
              <a:t>attention</a:t>
            </a:r>
            <a:r>
              <a:rPr lang="fr-FR" sz="7200" dirty="0" smtClean="0">
                <a:solidFill>
                  <a:schemeClr val="accent2">
                    <a:lumMod val="20000"/>
                    <a:lumOff val="80000"/>
                  </a:schemeClr>
                </a:solidFill>
                <a:latin typeface="Baskerville Old Face" panose="02020602080505020303" pitchFamily="18" charset="0"/>
              </a:rPr>
              <a:t>!</a:t>
            </a:r>
            <a:endParaRPr lang="fr-FR" sz="7200" dirty="0">
              <a:solidFill>
                <a:schemeClr val="accent2">
                  <a:lumMod val="20000"/>
                  <a:lumOff val="80000"/>
                </a:schemeClr>
              </a:solidFill>
              <a:latin typeface="Baskerville Old Face" panose="02020602080505020303" pitchFamily="18" charset="0"/>
            </a:endParaRPr>
          </a:p>
        </p:txBody>
      </p:sp>
      <p:sp>
        <p:nvSpPr>
          <p:cNvPr id="4" name="Espace réservé du numéro de diapositive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34</a:t>
            </a:fld>
            <a:endParaRPr lang="fr-FR"/>
          </a:p>
        </p:txBody>
      </p:sp>
    </p:spTree>
    <p:extLst>
      <p:ext uri="{BB962C8B-B14F-4D97-AF65-F5344CB8AC3E}">
        <p14:creationId xmlns:p14="http://schemas.microsoft.com/office/powerpoint/2010/main" val="3598937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
          <p:cNvSpPr txBox="1">
            <a:spLocks noGrp="1"/>
          </p:cNvSpPr>
          <p:nvPr>
            <p:ph type="title"/>
          </p:nvPr>
        </p:nvSpPr>
        <p:spPr>
          <a:xfrm>
            <a:off x="712257" y="504967"/>
            <a:ext cx="10515600" cy="105738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3600"/>
              <a:buFont typeface="Century Gothic"/>
              <a:buNone/>
            </a:pPr>
            <a:r>
              <a:rPr lang="fr-FR" sz="54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1. l’Historique :</a:t>
            </a:r>
            <a:endParaRPr sz="5400" b="1" u="sng" dirty="0">
              <a:solidFill>
                <a:srgbClr val="FFFF00"/>
              </a:solidFill>
              <a:effectLst>
                <a:outerShdw blurRad="38100" dist="38100" dir="2700000" algn="tl">
                  <a:srgbClr val="000000">
                    <a:alpha val="43137"/>
                  </a:srgbClr>
                </a:outerShdw>
              </a:effectLst>
              <a:latin typeface="Andalus" panose="02020603050405020304" pitchFamily="18" charset="-78"/>
              <a:ea typeface="Arial"/>
              <a:cs typeface="Andalus" panose="02020603050405020304" pitchFamily="18" charset="-78"/>
              <a:sym typeface="Arial"/>
            </a:endParaRPr>
          </a:p>
        </p:txBody>
      </p:sp>
      <p:sp>
        <p:nvSpPr>
          <p:cNvPr id="267" name="Google Shape;267;p3"/>
          <p:cNvSpPr txBox="1">
            <a:spLocks noGrp="1"/>
          </p:cNvSpPr>
          <p:nvPr>
            <p:ph type="body" idx="1"/>
          </p:nvPr>
        </p:nvSpPr>
        <p:spPr>
          <a:xfrm>
            <a:off x="540913" y="2616379"/>
            <a:ext cx="10882648" cy="3707148"/>
          </a:xfrm>
          <a:prstGeom prst="rect">
            <a:avLst/>
          </a:prstGeom>
          <a:noFill/>
          <a:ln>
            <a:noFill/>
          </a:ln>
        </p:spPr>
        <p:txBody>
          <a:bodyPr spcFirstLastPara="1" wrap="square" lIns="91425" tIns="45700" rIns="91425" bIns="45700" anchor="t" anchorCtr="0">
            <a:normAutofit/>
          </a:bodyPr>
          <a:lstStyle/>
          <a:p>
            <a:pPr marL="342900" lvl="0" indent="-335280" algn="l" rtl="0">
              <a:spcBef>
                <a:spcPts val="0"/>
              </a:spcBef>
              <a:spcAft>
                <a:spcPts val="0"/>
              </a:spcAft>
              <a:buSzPts val="1800"/>
              <a:buChar char="►"/>
            </a:pPr>
            <a:r>
              <a:rPr lang="fr-FR" sz="2000" dirty="0" err="1" smtClean="0">
                <a:latin typeface="Arial" panose="020B0604020202020204" pitchFamily="34" charset="0"/>
                <a:cs typeface="Arial" panose="020B0604020202020204" pitchFamily="34" charset="0"/>
              </a:rPr>
              <a:t>Hermes</a:t>
            </a:r>
            <a:r>
              <a:rPr lang="fr-FR" sz="2000" dirty="0" smtClean="0">
                <a:latin typeface="Arial" panose="020B0604020202020204" pitchFamily="34" charset="0"/>
                <a:cs typeface="Arial" panose="020B0604020202020204" pitchFamily="34" charset="0"/>
              </a:rPr>
              <a:t> est crée </a:t>
            </a:r>
            <a:r>
              <a:rPr lang="fr-FR" sz="2000" dirty="0">
                <a:latin typeface="Arial" panose="020B0604020202020204" pitchFamily="34" charset="0"/>
                <a:cs typeface="Arial" panose="020B0604020202020204" pitchFamily="34" charset="0"/>
              </a:rPr>
              <a:t>en 1975, </a:t>
            </a:r>
            <a:r>
              <a:rPr lang="fr-FR" sz="2000" dirty="0" smtClean="0">
                <a:latin typeface="Arial" panose="020B0604020202020204" pitchFamily="34" charset="0"/>
                <a:cs typeface="Arial" panose="020B0604020202020204" pitchFamily="34" charset="0"/>
              </a:rPr>
              <a:t>et évolue </a:t>
            </a:r>
            <a:r>
              <a:rPr lang="fr-FR" sz="2000" dirty="0">
                <a:latin typeface="Arial" panose="020B0604020202020204" pitchFamily="34" charset="0"/>
                <a:cs typeface="Arial" panose="020B0604020202020204" pitchFamily="34" charset="0"/>
              </a:rPr>
              <a:t>constamment grâce au soutien de ses utilisateurs et des spécialistes du domaine.</a:t>
            </a:r>
            <a:endParaRPr sz="2000" dirty="0">
              <a:latin typeface="Arial" panose="020B0604020202020204" pitchFamily="34" charset="0"/>
              <a:cs typeface="Arial" panose="020B0604020202020204" pitchFamily="34" charset="0"/>
            </a:endParaRPr>
          </a:p>
          <a:p>
            <a:pPr marL="342900" lvl="0" indent="-335280" algn="l" rtl="0">
              <a:spcBef>
                <a:spcPts val="1000"/>
              </a:spcBef>
              <a:spcAft>
                <a:spcPts val="0"/>
              </a:spcAft>
              <a:buSzPts val="1800"/>
              <a:buChar char="►"/>
            </a:pPr>
            <a:r>
              <a:rPr lang="fr-FR" sz="2000" dirty="0">
                <a:latin typeface="Arial" panose="020B0604020202020204" pitchFamily="34" charset="0"/>
                <a:cs typeface="Arial" panose="020B0604020202020204" pitchFamily="34" charset="0"/>
              </a:rPr>
              <a:t>Elle est utilisée depuis sa création pour la gestion et le développement de projets informatiques au sein de l'administration fédérale suisse. Au fil du temps, HERMES s'est développé et de nouvelles versions ont vu le jour en 1986, 1995, 2003 et 2005. HERMES version 5 a été lancée en 2013 et la version 5.1 en 2014.</a:t>
            </a:r>
            <a:endParaRPr sz="2000" dirty="0">
              <a:latin typeface="Arial" panose="020B0604020202020204" pitchFamily="34" charset="0"/>
              <a:cs typeface="Arial" panose="020B0604020202020204" pitchFamily="34" charset="0"/>
            </a:endParaRPr>
          </a:p>
          <a:p>
            <a:pPr marL="0" lvl="0" indent="0" algn="l" rtl="0">
              <a:spcBef>
                <a:spcPts val="1000"/>
              </a:spcBef>
              <a:spcAft>
                <a:spcPts val="0"/>
              </a:spcAft>
              <a:buSzPts val="1440"/>
              <a:buNone/>
            </a:pPr>
            <a:endParaRPr dirty="0"/>
          </a:p>
          <a:p>
            <a:pPr marL="0" lvl="0" indent="0" algn="r" rtl="0">
              <a:spcBef>
                <a:spcPts val="1000"/>
              </a:spcBef>
              <a:spcAft>
                <a:spcPts val="0"/>
              </a:spcAft>
              <a:buSzPts val="1440"/>
              <a:buNone/>
            </a:pPr>
            <a:r>
              <a:rPr lang="fr-FR" sz="1400" dirty="0">
                <a:solidFill>
                  <a:srgbClr val="0070C0"/>
                </a:solidFill>
              </a:rPr>
              <a:t>https://fr.wikipedia.org/wiki/HERMES_(m%C3%A9thode).</a:t>
            </a:r>
            <a:endParaRPr sz="1400" dirty="0">
              <a:solidFill>
                <a:srgbClr val="0070C0"/>
              </a:solidFill>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4</a:t>
            </a:fld>
            <a:endParaRPr lang="fr-F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5</a:t>
            </a:fld>
            <a:endParaRPr lang="fr-FR"/>
          </a:p>
        </p:txBody>
      </p:sp>
      <p:sp>
        <p:nvSpPr>
          <p:cNvPr id="5" name="Rectangle 4"/>
          <p:cNvSpPr/>
          <p:nvPr/>
        </p:nvSpPr>
        <p:spPr>
          <a:xfrm>
            <a:off x="662462" y="2967335"/>
            <a:ext cx="10867077" cy="2585323"/>
          </a:xfrm>
          <a:prstGeom prst="rect">
            <a:avLst/>
          </a:prstGeom>
          <a:noFill/>
        </p:spPr>
        <p:txBody>
          <a:bodyPr wrap="none" lIns="91440" tIns="45720" rIns="91440" bIns="45720">
            <a:spAutoFit/>
          </a:bodyPr>
          <a:lstStyle/>
          <a:p>
            <a:pPr algn="ctr"/>
            <a:r>
              <a:rPr lang="fr-FR" sz="5400"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ndalus" panose="02020603050405020304" pitchFamily="18" charset="-78"/>
                <a:cs typeface="Andalus" panose="02020603050405020304" pitchFamily="18" charset="-78"/>
              </a:rPr>
              <a:t>La méthode </a:t>
            </a:r>
            <a:r>
              <a:rPr lang="fr-FR" sz="5400" u="sng"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ndalus" panose="02020603050405020304" pitchFamily="18" charset="-78"/>
                <a:cs typeface="Andalus" panose="02020603050405020304" pitchFamily="18" charset="-78"/>
              </a:rPr>
              <a:t>Hermes</a:t>
            </a:r>
            <a:r>
              <a:rPr lang="fr-FR" sz="5400"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ndalus" panose="02020603050405020304" pitchFamily="18" charset="-78"/>
                <a:cs typeface="Andalus" panose="02020603050405020304" pitchFamily="18" charset="-78"/>
              </a:rPr>
              <a:t> pour quel projet?</a:t>
            </a:r>
            <a:br>
              <a:rPr lang="fr-FR" sz="5400"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ndalus" panose="02020603050405020304" pitchFamily="18" charset="-78"/>
                <a:cs typeface="Andalus" panose="02020603050405020304" pitchFamily="18" charset="-78"/>
              </a:rPr>
            </a:br>
            <a:r>
              <a:rPr lang="fr-FR" sz="5400"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ndalus" panose="02020603050405020304" pitchFamily="18" charset="-78"/>
                <a:cs typeface="Andalus" panose="02020603050405020304" pitchFamily="18" charset="-78"/>
              </a:rPr>
              <a:t/>
            </a:r>
            <a:br>
              <a:rPr lang="fr-FR" sz="5400"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ndalus" panose="02020603050405020304" pitchFamily="18" charset="-78"/>
                <a:cs typeface="Andalus" panose="02020603050405020304" pitchFamily="18" charset="-78"/>
              </a:rPr>
            </a:br>
            <a:endParaRPr lang="fr-FR"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371002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
          <p:cNvSpPr txBox="1">
            <a:spLocks noGrp="1"/>
          </p:cNvSpPr>
          <p:nvPr>
            <p:ph type="title"/>
          </p:nvPr>
        </p:nvSpPr>
        <p:spPr>
          <a:xfrm>
            <a:off x="600501" y="886691"/>
            <a:ext cx="10810181" cy="23330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00"/>
              </a:buClr>
              <a:buSzPts val="3600"/>
              <a:buFont typeface="Arial"/>
              <a:buNone/>
            </a:pPr>
            <a:r>
              <a:rPr lang="fr-FR" sz="4800" b="1" u="sng" dirty="0" err="1"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Hermes</a:t>
            </a:r>
            <a:r>
              <a:rPr lang="fr-FR" sz="48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est pour :</a:t>
            </a:r>
            <a:r>
              <a:rPr lang="fr-FR" sz="48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a:r>
            <a:br>
              <a:rPr lang="fr-FR" sz="48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br>
            <a:r>
              <a:rPr lang="fr-FR" sz="48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a:r>
            <a:br>
              <a:rPr lang="fr-FR" sz="4800" b="1" u="sng" dirty="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br>
            <a:r>
              <a:rPr lang="fr-FR" sz="1800" b="1" dirty="0">
                <a:solidFill>
                  <a:srgbClr val="FF0000"/>
                </a:solidFill>
                <a:latin typeface="Arial" panose="020B0604020202020204" pitchFamily="34" charset="0"/>
                <a:cs typeface="Arial" panose="020B0604020202020204" pitchFamily="34" charset="0"/>
              </a:rPr>
              <a:t>HERMES</a:t>
            </a:r>
            <a:r>
              <a:rPr lang="fr-FR" sz="1800" dirty="0">
                <a:solidFill>
                  <a:schemeClr val="dk1"/>
                </a:solidFill>
                <a:latin typeface="Arial" panose="020B0604020202020204" pitchFamily="34" charset="0"/>
                <a:cs typeface="Arial" panose="020B0604020202020204" pitchFamily="34" charset="0"/>
              </a:rPr>
              <a:t> est une méthode de gestion de projet qui peut s’appliquer à tous types de projets : </a:t>
            </a:r>
            <a:r>
              <a:rPr lang="fr-FR" sz="1800" dirty="0">
                <a:solidFill>
                  <a:srgbClr val="0E72EC"/>
                </a:solidFill>
                <a:latin typeface="Arial" panose="020B0604020202020204" pitchFamily="34" charset="0"/>
                <a:cs typeface="Arial" panose="020B0604020202020204" pitchFamily="34" charset="0"/>
              </a:rPr>
              <a:t>projets informatiques</a:t>
            </a:r>
            <a:r>
              <a:rPr lang="fr-FR" sz="1800" dirty="0">
                <a:solidFill>
                  <a:schemeClr val="dk1"/>
                </a:solidFill>
                <a:latin typeface="Arial" panose="020B0604020202020204" pitchFamily="34" charset="0"/>
                <a:cs typeface="Arial" panose="020B0604020202020204" pitchFamily="34" charset="0"/>
              </a:rPr>
              <a:t>, de </a:t>
            </a:r>
            <a:r>
              <a:rPr lang="fr-FR" sz="1800" dirty="0">
                <a:solidFill>
                  <a:srgbClr val="0E72EC"/>
                </a:solidFill>
                <a:latin typeface="Arial" panose="020B0604020202020204" pitchFamily="34" charset="0"/>
                <a:cs typeface="Arial" panose="020B0604020202020204" pitchFamily="34" charset="0"/>
              </a:rPr>
              <a:t>développement</a:t>
            </a:r>
            <a:r>
              <a:rPr lang="fr-FR" sz="1800" dirty="0">
                <a:solidFill>
                  <a:schemeClr val="dk1"/>
                </a:solidFill>
                <a:latin typeface="Arial" panose="020B0604020202020204" pitchFamily="34" charset="0"/>
                <a:cs typeface="Arial" panose="020B0604020202020204" pitchFamily="34" charset="0"/>
              </a:rPr>
              <a:t>, de </a:t>
            </a:r>
            <a:r>
              <a:rPr lang="fr-FR" sz="1800" dirty="0">
                <a:solidFill>
                  <a:srgbClr val="0E72EC"/>
                </a:solidFill>
                <a:latin typeface="Arial" panose="020B0604020202020204" pitchFamily="34" charset="0"/>
                <a:cs typeface="Arial" panose="020B0604020202020204" pitchFamily="34" charset="0"/>
              </a:rPr>
              <a:t>prestation de services </a:t>
            </a:r>
            <a:r>
              <a:rPr lang="fr-FR" sz="1800" dirty="0">
                <a:solidFill>
                  <a:schemeClr val="dk1"/>
                </a:solidFill>
                <a:latin typeface="Arial" panose="020B0604020202020204" pitchFamily="34" charset="0"/>
                <a:cs typeface="Arial" panose="020B0604020202020204" pitchFamily="34" charset="0"/>
              </a:rPr>
              <a:t>ou de </a:t>
            </a:r>
            <a:r>
              <a:rPr lang="fr-FR" sz="1800" dirty="0">
                <a:solidFill>
                  <a:srgbClr val="0E72EC"/>
                </a:solidFill>
                <a:latin typeface="Arial" panose="020B0604020202020204" pitchFamily="34" charset="0"/>
                <a:cs typeface="Arial" panose="020B0604020202020204" pitchFamily="34" charset="0"/>
              </a:rPr>
              <a:t>développement de produits</a:t>
            </a:r>
            <a:r>
              <a:rPr lang="fr-FR" sz="1800" dirty="0">
                <a:solidFill>
                  <a:schemeClr val="dk1"/>
                </a:solidFill>
                <a:latin typeface="Arial" panose="020B0604020202020204" pitchFamily="34" charset="0"/>
                <a:cs typeface="Arial" panose="020B0604020202020204" pitchFamily="34" charset="0"/>
              </a:rPr>
              <a:t>, ainsi qu’aux </a:t>
            </a:r>
            <a:r>
              <a:rPr lang="fr-FR" sz="1800" dirty="0">
                <a:solidFill>
                  <a:srgbClr val="0E72EC"/>
                </a:solidFill>
                <a:latin typeface="Arial" panose="020B0604020202020204" pitchFamily="34" charset="0"/>
                <a:cs typeface="Arial" panose="020B0604020202020204" pitchFamily="34" charset="0"/>
              </a:rPr>
              <a:t>projets organisationnels</a:t>
            </a:r>
            <a:r>
              <a:rPr lang="fr-FR" sz="1800" dirty="0">
                <a:solidFill>
                  <a:srgbClr val="0E72EC"/>
                </a:solidFill>
              </a:rPr>
              <a:t>.</a:t>
            </a:r>
            <a:r>
              <a:rPr lang="fr-FR" sz="1800" dirty="0">
                <a:solidFill>
                  <a:schemeClr val="dk1"/>
                </a:solidFill>
                <a:latin typeface="Arial"/>
                <a:ea typeface="Arial"/>
                <a:cs typeface="Arial"/>
                <a:sym typeface="Arial"/>
              </a:rPr>
              <a:t/>
            </a:r>
            <a:br>
              <a:rPr lang="fr-FR" sz="1800" dirty="0">
                <a:solidFill>
                  <a:schemeClr val="dk1"/>
                </a:solidFill>
                <a:latin typeface="Arial"/>
                <a:ea typeface="Arial"/>
                <a:cs typeface="Arial"/>
                <a:sym typeface="Arial"/>
              </a:rPr>
            </a:br>
            <a:endParaRPr sz="1800" dirty="0">
              <a:solidFill>
                <a:schemeClr val="dk1"/>
              </a:solidFill>
              <a:latin typeface="Arial"/>
              <a:ea typeface="Arial"/>
              <a:cs typeface="Arial"/>
              <a:sym typeface="Arial"/>
            </a:endParaRPr>
          </a:p>
        </p:txBody>
      </p:sp>
      <p:sp>
        <p:nvSpPr>
          <p:cNvPr id="273" name="Google Shape;273;p5"/>
          <p:cNvSpPr txBox="1">
            <a:spLocks noGrp="1"/>
          </p:cNvSpPr>
          <p:nvPr>
            <p:ph type="body" idx="1"/>
          </p:nvPr>
        </p:nvSpPr>
        <p:spPr>
          <a:xfrm>
            <a:off x="1154954" y="3219718"/>
            <a:ext cx="3129168" cy="437881"/>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SzPts val="1920"/>
              <a:buNone/>
            </a:pPr>
            <a:r>
              <a:rPr lang="fr-FR" b="1" u="sng">
                <a:solidFill>
                  <a:srgbClr val="7030A0"/>
                </a:solidFill>
                <a:latin typeface="Arial"/>
                <a:ea typeface="Arial"/>
                <a:cs typeface="Arial"/>
                <a:sym typeface="Arial"/>
              </a:rPr>
              <a:t>Prestation/produit</a:t>
            </a:r>
            <a:endParaRPr b="1" u="sng">
              <a:solidFill>
                <a:srgbClr val="7030A0"/>
              </a:solidFill>
              <a:latin typeface="Arial"/>
              <a:ea typeface="Arial"/>
              <a:cs typeface="Arial"/>
              <a:sym typeface="Arial"/>
            </a:endParaRPr>
          </a:p>
        </p:txBody>
      </p:sp>
      <p:sp>
        <p:nvSpPr>
          <p:cNvPr id="274" name="Google Shape;274;p5"/>
          <p:cNvSpPr txBox="1">
            <a:spLocks noGrp="1"/>
          </p:cNvSpPr>
          <p:nvPr>
            <p:ph type="body" idx="3"/>
          </p:nvPr>
        </p:nvSpPr>
        <p:spPr>
          <a:xfrm>
            <a:off x="4512721" y="3219718"/>
            <a:ext cx="3145380" cy="46364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SzPts val="1920"/>
              <a:buNone/>
            </a:pPr>
            <a:r>
              <a:rPr lang="fr-FR" b="1" u="sng">
                <a:solidFill>
                  <a:srgbClr val="7030A0"/>
                </a:solidFill>
                <a:latin typeface="Arial"/>
                <a:ea typeface="Arial"/>
                <a:cs typeface="Arial"/>
                <a:sym typeface="Arial"/>
              </a:rPr>
              <a:t>Informatique</a:t>
            </a:r>
            <a:endParaRPr b="1" u="sng">
              <a:solidFill>
                <a:srgbClr val="7030A0"/>
              </a:solidFill>
              <a:latin typeface="Arial"/>
              <a:ea typeface="Arial"/>
              <a:cs typeface="Arial"/>
              <a:sym typeface="Arial"/>
            </a:endParaRPr>
          </a:p>
        </p:txBody>
      </p:sp>
      <p:sp>
        <p:nvSpPr>
          <p:cNvPr id="275" name="Google Shape;275;p5"/>
          <p:cNvSpPr txBox="1">
            <a:spLocks noGrp="1"/>
          </p:cNvSpPr>
          <p:nvPr>
            <p:ph type="body" idx="5"/>
          </p:nvPr>
        </p:nvSpPr>
        <p:spPr>
          <a:xfrm>
            <a:off x="7886700" y="3142446"/>
            <a:ext cx="3161029" cy="540912"/>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SzPts val="1920"/>
              <a:buNone/>
            </a:pPr>
            <a:r>
              <a:rPr lang="fr-FR" b="1" u="sng">
                <a:solidFill>
                  <a:srgbClr val="7030A0"/>
                </a:solidFill>
                <a:latin typeface="Arial"/>
                <a:ea typeface="Arial"/>
                <a:cs typeface="Arial"/>
                <a:sym typeface="Arial"/>
              </a:rPr>
              <a:t>Organisation</a:t>
            </a:r>
            <a:endParaRPr b="1" u="sng">
              <a:solidFill>
                <a:srgbClr val="7030A0"/>
              </a:solidFill>
              <a:latin typeface="Arial"/>
              <a:ea typeface="Arial"/>
              <a:cs typeface="Arial"/>
              <a:sym typeface="Arial"/>
            </a:endParaRPr>
          </a:p>
        </p:txBody>
      </p:sp>
      <p:sp>
        <p:nvSpPr>
          <p:cNvPr id="276" name="Google Shape;276;p5"/>
          <p:cNvSpPr txBox="1">
            <a:spLocks noGrp="1"/>
          </p:cNvSpPr>
          <p:nvPr>
            <p:ph type="body" idx="2"/>
          </p:nvPr>
        </p:nvSpPr>
        <p:spPr>
          <a:xfrm>
            <a:off x="1155700" y="3670479"/>
            <a:ext cx="3128963" cy="2357259"/>
          </a:xfrm>
          <a:prstGeom prst="rect">
            <a:avLst/>
          </a:prstGeom>
          <a:blipFill rotWithShape="1">
            <a:blip r:embed="rId3">
              <a:alphaModFix/>
            </a:blip>
            <a:stretch>
              <a:fillRect/>
            </a:stretch>
          </a:blipFill>
          <a:ln>
            <a:noFill/>
          </a:ln>
        </p:spPr>
        <p:txBody>
          <a:bodyPr spcFirstLastPara="1" wrap="square" lIns="0" tIns="0" rIns="0" bIns="0" anchor="t" anchorCtr="0">
            <a:normAutofit/>
          </a:bodyPr>
          <a:lstStyle/>
          <a:p>
            <a:pPr marL="0" lvl="0" indent="0" algn="l" rtl="0">
              <a:spcBef>
                <a:spcPts val="0"/>
              </a:spcBef>
              <a:spcAft>
                <a:spcPts val="0"/>
              </a:spcAft>
              <a:buSzPts val="1120"/>
              <a:buNone/>
            </a:pPr>
            <a:r>
              <a:rPr lang="fr-FR"/>
              <a:t>.</a:t>
            </a:r>
            <a:endParaRPr/>
          </a:p>
        </p:txBody>
      </p:sp>
      <p:sp>
        <p:nvSpPr>
          <p:cNvPr id="277" name="Google Shape;277;p5"/>
          <p:cNvSpPr txBox="1">
            <a:spLocks noGrp="1"/>
          </p:cNvSpPr>
          <p:nvPr>
            <p:ph type="body" idx="4"/>
          </p:nvPr>
        </p:nvSpPr>
        <p:spPr>
          <a:xfrm>
            <a:off x="4513263" y="3721994"/>
            <a:ext cx="3144837" cy="2331075"/>
          </a:xfrm>
          <a:prstGeom prst="rect">
            <a:avLst/>
          </a:prstGeom>
          <a:blipFill rotWithShape="1">
            <a:blip r:embed="rId4">
              <a:alphaModFix/>
            </a:blip>
            <a:stretch>
              <a:fillRect/>
            </a:stretch>
          </a:blipFill>
          <a:ln>
            <a:noFill/>
          </a:ln>
        </p:spPr>
        <p:txBody>
          <a:bodyPr spcFirstLastPara="1" wrap="square" lIns="0" tIns="0" rIns="0" bIns="0" anchor="t" anchorCtr="0">
            <a:normAutofit/>
          </a:bodyPr>
          <a:lstStyle/>
          <a:p>
            <a:pPr marL="0" lvl="0" indent="0" algn="l" rtl="0">
              <a:spcBef>
                <a:spcPts val="0"/>
              </a:spcBef>
              <a:spcAft>
                <a:spcPts val="0"/>
              </a:spcAft>
              <a:buSzPts val="1120"/>
              <a:buNone/>
            </a:pPr>
            <a:r>
              <a:rPr lang="fr-FR"/>
              <a:t>.</a:t>
            </a:r>
            <a:endParaRPr/>
          </a:p>
        </p:txBody>
      </p:sp>
      <p:sp>
        <p:nvSpPr>
          <p:cNvPr id="278" name="Google Shape;278;p5"/>
          <p:cNvSpPr txBox="1">
            <a:spLocks noGrp="1"/>
          </p:cNvSpPr>
          <p:nvPr>
            <p:ph type="body" idx="6"/>
          </p:nvPr>
        </p:nvSpPr>
        <p:spPr>
          <a:xfrm>
            <a:off x="7886700" y="3773511"/>
            <a:ext cx="3165475" cy="2254228"/>
          </a:xfrm>
          <a:prstGeom prst="rect">
            <a:avLst/>
          </a:prstGeom>
          <a:blipFill rotWithShape="1">
            <a:blip r:embed="rId5">
              <a:alphaModFix/>
            </a:blip>
            <a:stretch>
              <a:fillRect/>
            </a:stretch>
          </a:blipFill>
          <a:ln>
            <a:noFill/>
          </a:ln>
        </p:spPr>
        <p:txBody>
          <a:bodyPr spcFirstLastPara="1" wrap="square" lIns="0" tIns="0" rIns="0" bIns="0" anchor="t" anchorCtr="0">
            <a:normAutofit/>
          </a:bodyPr>
          <a:lstStyle/>
          <a:p>
            <a:pPr marL="0" lvl="0" indent="0" algn="l" rtl="0">
              <a:spcBef>
                <a:spcPts val="0"/>
              </a:spcBef>
              <a:spcAft>
                <a:spcPts val="0"/>
              </a:spcAft>
              <a:buSzPts val="1120"/>
              <a:buNone/>
            </a:pPr>
            <a:r>
              <a:rPr lang="fr-FR"/>
              <a:t>.</a:t>
            </a:r>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6</a:t>
            </a:fld>
            <a:endParaRPr lang="fr-F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fr-FR" sz="4800" b="1" u="sng" dirty="0" smtClean="0">
                <a:solidFill>
                  <a:srgbClr val="FFFF00"/>
                </a:solidFill>
                <a:latin typeface="Andalus" panose="02020603050405020304" pitchFamily="18" charset="-78"/>
                <a:cs typeface="Andalus" panose="02020603050405020304" pitchFamily="18" charset="-78"/>
              </a:rPr>
              <a:t>2. Définition </a:t>
            </a:r>
            <a:r>
              <a:rPr lang="fr-FR" sz="4800" b="1" u="sng" dirty="0">
                <a:solidFill>
                  <a:srgbClr val="FFFF00"/>
                </a:solidFill>
                <a:latin typeface="Andalus" panose="02020603050405020304" pitchFamily="18" charset="-78"/>
                <a:cs typeface="Andalus" panose="02020603050405020304" pitchFamily="18" charset="-78"/>
              </a:rPr>
              <a:t>de la </a:t>
            </a:r>
            <a:r>
              <a:rPr lang="fr-FR" sz="4800" b="1" u="sng" dirty="0" smtClean="0">
                <a:solidFill>
                  <a:srgbClr val="FFFF00"/>
                </a:solidFill>
                <a:latin typeface="Andalus" panose="02020603050405020304" pitchFamily="18" charset="-78"/>
                <a:cs typeface="Andalus" panose="02020603050405020304" pitchFamily="18" charset="-78"/>
              </a:rPr>
              <a:t>méthode </a:t>
            </a:r>
            <a:r>
              <a:rPr lang="fr-FR" sz="4800" dirty="0" smtClean="0">
                <a:solidFill>
                  <a:srgbClr val="FFFF00"/>
                </a:solidFill>
                <a:latin typeface="Andalus" panose="02020603050405020304" pitchFamily="18" charset="-78"/>
                <a:cs typeface="Andalus" panose="02020603050405020304" pitchFamily="18" charset="-78"/>
              </a:rPr>
              <a:t>:</a:t>
            </a:r>
            <a:endParaRPr sz="4800" b="1" u="sng" dirty="0">
              <a:solidFill>
                <a:srgbClr val="FFFF00"/>
              </a:solidFill>
              <a:latin typeface="Andalus" panose="02020603050405020304" pitchFamily="18" charset="-78"/>
              <a:ea typeface="Arial"/>
              <a:cs typeface="Andalus" panose="02020603050405020304" pitchFamily="18" charset="-78"/>
              <a:sym typeface="Arial"/>
            </a:endParaRPr>
          </a:p>
        </p:txBody>
      </p:sp>
      <p:sp>
        <p:nvSpPr>
          <p:cNvPr id="284" name="Google Shape;284;p4"/>
          <p:cNvSpPr txBox="1">
            <a:spLocks noGrp="1"/>
          </p:cNvSpPr>
          <p:nvPr>
            <p:ph type="body" idx="1"/>
          </p:nvPr>
        </p:nvSpPr>
        <p:spPr>
          <a:xfrm>
            <a:off x="592428" y="2279561"/>
            <a:ext cx="7495504" cy="4224269"/>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endParaRPr dirty="0"/>
          </a:p>
          <a:p>
            <a:pPr marL="342900" lvl="0" indent="-342900" algn="l" rtl="0">
              <a:spcBef>
                <a:spcPts val="1000"/>
              </a:spcBef>
              <a:spcAft>
                <a:spcPts val="0"/>
              </a:spcAft>
              <a:buSzPts val="1440"/>
              <a:buFont typeface="Century Gothic"/>
              <a:buChar char="►"/>
            </a:pPr>
            <a:r>
              <a:rPr lang="fr-FR" sz="2000" dirty="0">
                <a:latin typeface="Arial" panose="020B0604020202020204" pitchFamily="34" charset="0"/>
                <a:cs typeface="Arial" panose="020B0604020202020204" pitchFamily="34" charset="0"/>
              </a:rPr>
              <a:t>La méthode présente une structure claire, facilement compréhensible; elle est conçue de manière modulaire et extensible. Les éléments principaux sont décrits ci-après, ainsi que leur interaction.</a:t>
            </a:r>
            <a:endParaRPr sz="2000" dirty="0">
              <a:latin typeface="Arial" panose="020B0604020202020204" pitchFamily="34" charset="0"/>
              <a:cs typeface="Arial" panose="020B0604020202020204" pitchFamily="34" charset="0"/>
            </a:endParaRPr>
          </a:p>
          <a:p>
            <a:pPr marL="342900" lvl="0" indent="-342900" algn="l" rtl="0">
              <a:spcBef>
                <a:spcPts val="1000"/>
              </a:spcBef>
              <a:spcAft>
                <a:spcPts val="0"/>
              </a:spcAft>
              <a:buSzPts val="1440"/>
              <a:buChar char="►"/>
            </a:pPr>
            <a:r>
              <a:rPr lang="fr-FR" sz="2000" b="1" dirty="0">
                <a:solidFill>
                  <a:srgbClr val="FF0000"/>
                </a:solidFill>
                <a:latin typeface="Arial" panose="020B0604020202020204" pitchFamily="34" charset="0"/>
                <a:cs typeface="Arial" panose="020B0604020202020204" pitchFamily="34" charset="0"/>
              </a:rPr>
              <a:t>HERMES</a:t>
            </a:r>
            <a:r>
              <a:rPr lang="fr-FR" sz="2000" dirty="0">
                <a:latin typeface="Arial" panose="020B0604020202020204" pitchFamily="34" charset="0"/>
                <a:cs typeface="Arial" panose="020B0604020202020204" pitchFamily="34" charset="0"/>
              </a:rPr>
              <a:t> divise l’ensemble de la démarche en 4 phases : Initialisation, Conception, Réalisation, Déploiement.  </a:t>
            </a:r>
            <a:endParaRPr sz="2000" dirty="0">
              <a:latin typeface="Arial" panose="020B0604020202020204" pitchFamily="34" charset="0"/>
              <a:cs typeface="Arial" panose="020B0604020202020204" pitchFamily="34" charset="0"/>
            </a:endParaRPr>
          </a:p>
          <a:p>
            <a:pPr marL="342900" lvl="0" indent="-342900" algn="l" rtl="0">
              <a:spcBef>
                <a:spcPts val="1000"/>
              </a:spcBef>
              <a:spcAft>
                <a:spcPts val="0"/>
              </a:spcAft>
              <a:buSzPts val="1440"/>
              <a:buChar char="►"/>
            </a:pPr>
            <a:r>
              <a:rPr lang="fr-FR" sz="2000" dirty="0">
                <a:latin typeface="Arial" panose="020B0604020202020204" pitchFamily="34" charset="0"/>
                <a:cs typeface="Arial" panose="020B0604020202020204" pitchFamily="34" charset="0"/>
              </a:rPr>
              <a:t>Ces phases sont définies en fonction des résultats à produire ainsi que des points de décision qui en découlent et vers lesquels convergent les résultats de chacune d‘elle.</a:t>
            </a:r>
            <a:r>
              <a:rPr lang="fr-FR" sz="2000" dirty="0">
                <a:latin typeface="Arial" panose="020B0604020202020204" pitchFamily="34" charset="0"/>
                <a:ea typeface="Arial"/>
                <a:cs typeface="Arial" panose="020B0604020202020204" pitchFamily="34" charset="0"/>
                <a:sym typeface="Arial"/>
              </a:rPr>
              <a:t/>
            </a:r>
            <a:br>
              <a:rPr lang="fr-FR" sz="2000" dirty="0">
                <a:latin typeface="Arial" panose="020B0604020202020204" pitchFamily="34" charset="0"/>
                <a:ea typeface="Arial"/>
                <a:cs typeface="Arial" panose="020B0604020202020204" pitchFamily="34" charset="0"/>
                <a:sym typeface="Arial"/>
              </a:rPr>
            </a:br>
            <a:endParaRPr sz="2000" dirty="0">
              <a:latin typeface="Arial" panose="020B0604020202020204" pitchFamily="34" charset="0"/>
              <a:ea typeface="Arial"/>
              <a:cs typeface="Arial" panose="020B0604020202020204" pitchFamily="34" charset="0"/>
              <a:sym typeface="Arial"/>
            </a:endParaRPr>
          </a:p>
        </p:txBody>
      </p:sp>
      <p:pic>
        <p:nvPicPr>
          <p:cNvPr id="285" name="Google Shape;285;p4"/>
          <p:cNvPicPr preferRelativeResize="0">
            <a:picLocks noGrp="1"/>
          </p:cNvPicPr>
          <p:nvPr>
            <p:ph type="body" idx="2"/>
          </p:nvPr>
        </p:nvPicPr>
        <p:blipFill rotWithShape="1">
          <a:blip r:embed="rId3">
            <a:alphaModFix/>
          </a:blip>
          <a:srcRect/>
          <a:stretch/>
        </p:blipFill>
        <p:spPr>
          <a:xfrm>
            <a:off x="8216834" y="2436075"/>
            <a:ext cx="3564250" cy="3416300"/>
          </a:xfrm>
          <a:prstGeom prst="rect">
            <a:avLst/>
          </a:prstGeom>
          <a:noFill/>
          <a:ln>
            <a:noFill/>
          </a:ln>
        </p:spPr>
      </p:pic>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7</a:t>
            </a:fld>
            <a:endParaRPr lang="fr-F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6"/>
          <p:cNvSpPr txBox="1">
            <a:spLocks noGrp="1"/>
          </p:cNvSpPr>
          <p:nvPr>
            <p:ph type="title"/>
          </p:nvPr>
        </p:nvSpPr>
        <p:spPr>
          <a:xfrm>
            <a:off x="868753" y="1554475"/>
            <a:ext cx="8761500" cy="96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fr-FR" sz="4400" b="1" u="sng" dirty="0">
                <a:solidFill>
                  <a:srgbClr val="FFFF00"/>
                </a:solidFill>
                <a:latin typeface="Arial"/>
                <a:ea typeface="Arial"/>
                <a:cs typeface="Arial"/>
                <a:sym typeface="Arial"/>
              </a:rPr>
              <a:t/>
            </a:r>
            <a:br>
              <a:rPr lang="fr-FR" sz="4400" b="1" u="sng" dirty="0">
                <a:solidFill>
                  <a:srgbClr val="FFFF00"/>
                </a:solidFill>
                <a:latin typeface="Arial"/>
                <a:ea typeface="Arial"/>
                <a:cs typeface="Arial"/>
                <a:sym typeface="Arial"/>
              </a:rPr>
            </a:br>
            <a:r>
              <a:rPr lang="fr-FR" sz="4400" b="1" dirty="0">
                <a:solidFill>
                  <a:srgbClr val="FFFF00"/>
                </a:solidFill>
                <a:latin typeface="Arial"/>
                <a:ea typeface="Arial"/>
                <a:cs typeface="Arial"/>
                <a:sym typeface="Arial"/>
              </a:rPr>
              <a:t>    </a:t>
            </a:r>
            <a:r>
              <a:rPr lang="fr-FR" sz="6000" b="1" u="sng" dirty="0" smtClean="0">
                <a:solidFill>
                  <a:srgbClr val="FFFF00"/>
                </a:solidFill>
                <a:effectLst>
                  <a:outerShdw blurRad="38100" dist="38100" dir="2700000" algn="tl">
                    <a:srgbClr val="000000">
                      <a:alpha val="43137"/>
                    </a:srgbClr>
                  </a:outerShdw>
                </a:effectLst>
                <a:latin typeface="Andalus" panose="02020603050405020304" pitchFamily="18" charset="-78"/>
                <a:ea typeface="Arial"/>
                <a:cs typeface="Andalus" panose="02020603050405020304" pitchFamily="18" charset="-78"/>
                <a:sym typeface="Arial"/>
              </a:rPr>
              <a:t>3.</a:t>
            </a:r>
            <a:r>
              <a:rPr lang="fr-FR" sz="4400" b="1" u="sng" dirty="0" smtClean="0">
                <a:solidFill>
                  <a:srgbClr val="FFFF00"/>
                </a:solidFill>
                <a:effectLst>
                  <a:outerShdw blurRad="38100" dist="38100" dir="2700000" algn="tl">
                    <a:srgbClr val="000000">
                      <a:alpha val="43137"/>
                    </a:srgbClr>
                  </a:outerShdw>
                </a:effectLst>
                <a:latin typeface="Andalus" panose="02020603050405020304" pitchFamily="18" charset="-78"/>
                <a:ea typeface="Arial"/>
                <a:cs typeface="Andalus" panose="02020603050405020304" pitchFamily="18" charset="-78"/>
                <a:sym typeface="Arial"/>
              </a:rPr>
              <a:t> </a:t>
            </a:r>
            <a:r>
              <a:rPr lang="fr-FR" sz="6000" b="1" u="sng" dirty="0" smtClean="0">
                <a:solidFill>
                  <a:srgbClr val="FFFF00"/>
                </a:solidFill>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Les Avantages </a:t>
            </a:r>
            <a:r>
              <a:rPr lang="fr-FR" sz="6000" dirty="0" smtClean="0">
                <a:solidFill>
                  <a:srgbClr val="FFFF00"/>
                </a:solidFill>
                <a:latin typeface="Andalus" panose="02020603050405020304" pitchFamily="18" charset="-78"/>
                <a:cs typeface="Andalus" panose="02020603050405020304" pitchFamily="18" charset="-78"/>
              </a:rPr>
              <a:t>:</a:t>
            </a:r>
            <a:r>
              <a:rPr lang="fr-FR" sz="6000" b="1" dirty="0" smtClean="0">
                <a:solidFill>
                  <a:srgbClr val="FFFF00"/>
                </a:solidFill>
                <a:latin typeface="Andalus" panose="02020603050405020304" pitchFamily="18" charset="-78"/>
                <a:ea typeface="Arial"/>
                <a:cs typeface="Andalus" panose="02020603050405020304" pitchFamily="18" charset="-78"/>
                <a:sym typeface="Arial"/>
              </a:rPr>
              <a:t>              </a:t>
            </a:r>
            <a:r>
              <a:rPr lang="fr-FR" b="1" u="sng" dirty="0"/>
              <a:t/>
            </a:r>
            <a:br>
              <a:rPr lang="fr-FR" b="1" u="sng" dirty="0"/>
            </a:br>
            <a:r>
              <a:rPr lang="fr-FR" b="1" u="sng" dirty="0"/>
              <a:t/>
            </a:r>
            <a:br>
              <a:rPr lang="fr-FR" b="1" u="sng" dirty="0"/>
            </a:br>
            <a:endParaRPr b="1" u="sng" dirty="0"/>
          </a:p>
        </p:txBody>
      </p:sp>
      <p:sp>
        <p:nvSpPr>
          <p:cNvPr id="291" name="Google Shape;291;p6"/>
          <p:cNvSpPr txBox="1">
            <a:spLocks noGrp="1"/>
          </p:cNvSpPr>
          <p:nvPr>
            <p:ph type="body" idx="1"/>
          </p:nvPr>
        </p:nvSpPr>
        <p:spPr>
          <a:xfrm>
            <a:off x="1154955" y="2603499"/>
            <a:ext cx="8761412" cy="3619879"/>
          </a:xfrm>
          <a:prstGeom prst="rect">
            <a:avLst/>
          </a:prstGeom>
          <a:noFill/>
          <a:ln>
            <a:noFill/>
          </a:ln>
        </p:spPr>
        <p:txBody>
          <a:bodyPr spcFirstLastPara="1" wrap="square" lIns="91425" tIns="45700" rIns="91425" bIns="45700" anchor="t" anchorCtr="0">
            <a:noAutofit/>
          </a:bodyPr>
          <a:lstStyle/>
          <a:p>
            <a:pPr marL="329565" lvl="0" indent="-292100" algn="l" rtl="0">
              <a:lnSpc>
                <a:spcPct val="80000"/>
              </a:lnSpc>
              <a:spcBef>
                <a:spcPts val="0"/>
              </a:spcBef>
              <a:spcAft>
                <a:spcPts val="0"/>
              </a:spcAft>
              <a:buClr>
                <a:srgbClr val="595958"/>
              </a:buClr>
              <a:buSzPts val="1376"/>
              <a:buFont typeface="Century Gothic"/>
              <a:buChar char="−"/>
            </a:pPr>
            <a:r>
              <a:rPr lang="fr-FR" sz="2400" b="1" dirty="0">
                <a:solidFill>
                  <a:srgbClr val="FF0000"/>
                </a:solidFill>
                <a:latin typeface="Arial" panose="020B0604020202020204" pitchFamily="34" charset="0"/>
                <a:cs typeface="Arial" panose="020B0604020202020204" pitchFamily="34" charset="0"/>
              </a:rPr>
              <a:t>HERMES</a:t>
            </a:r>
            <a:r>
              <a:rPr lang="fr-FR" sz="2400" dirty="0">
                <a:latin typeface="Arial" panose="020B0604020202020204" pitchFamily="34" charset="0"/>
                <a:cs typeface="Arial" panose="020B0604020202020204" pitchFamily="34" charset="0"/>
              </a:rPr>
              <a:t> décrit une démarche concrète basée sur </a:t>
            </a:r>
            <a:r>
              <a:rPr lang="fr-FR" sz="2400" dirty="0">
                <a:solidFill>
                  <a:schemeClr val="accent6">
                    <a:lumMod val="75000"/>
                  </a:schemeClr>
                </a:solidFill>
                <a:latin typeface="Arial" panose="020B0604020202020204" pitchFamily="34" charset="0"/>
                <a:cs typeface="Arial" panose="020B0604020202020204" pitchFamily="34" charset="0"/>
              </a:rPr>
              <a:t>modèle</a:t>
            </a:r>
            <a:r>
              <a:rPr lang="fr-FR" sz="2400" dirty="0">
                <a:latin typeface="Arial" panose="020B0604020202020204" pitchFamily="34" charset="0"/>
                <a:cs typeface="Arial" panose="020B0604020202020204" pitchFamily="34" charset="0"/>
              </a:rPr>
              <a:t> </a:t>
            </a:r>
            <a:r>
              <a:rPr lang="fr-FR" sz="2400" dirty="0">
                <a:solidFill>
                  <a:schemeClr val="accent6">
                    <a:lumMod val="75000"/>
                  </a:schemeClr>
                </a:solidFill>
                <a:latin typeface="Arial" panose="020B0604020202020204" pitchFamily="34" charset="0"/>
                <a:cs typeface="Arial" panose="020B0604020202020204" pitchFamily="34" charset="0"/>
              </a:rPr>
              <a:t>de phases</a:t>
            </a:r>
            <a:r>
              <a:rPr lang="fr-FR" sz="2400" dirty="0">
                <a:latin typeface="Arial" panose="020B0604020202020204" pitchFamily="34" charset="0"/>
                <a:cs typeface="Arial" panose="020B0604020202020204" pitchFamily="34" charset="0"/>
              </a:rPr>
              <a:t>, pour chaque phase il y a </a:t>
            </a:r>
            <a:r>
              <a:rPr lang="fr-FR" sz="2400" dirty="0">
                <a:solidFill>
                  <a:schemeClr val="accent6">
                    <a:lumMod val="75000"/>
                  </a:schemeClr>
                </a:solidFill>
                <a:latin typeface="Arial" panose="020B0604020202020204" pitchFamily="34" charset="0"/>
                <a:cs typeface="Arial" panose="020B0604020202020204" pitchFamily="34" charset="0"/>
              </a:rPr>
              <a:t>les résultats </a:t>
            </a:r>
            <a:r>
              <a:rPr lang="fr-FR" sz="2400" dirty="0">
                <a:latin typeface="Arial" panose="020B0604020202020204" pitchFamily="34" charset="0"/>
                <a:cs typeface="Arial" panose="020B0604020202020204" pitchFamily="34" charset="0"/>
              </a:rPr>
              <a:t>à obtenir ainsi que </a:t>
            </a:r>
            <a:r>
              <a:rPr lang="fr-FR" sz="2400" dirty="0">
                <a:solidFill>
                  <a:schemeClr val="accent6">
                    <a:lumMod val="75000"/>
                  </a:schemeClr>
                </a:solidFill>
                <a:latin typeface="Arial" panose="020B0604020202020204" pitchFamily="34" charset="0"/>
                <a:cs typeface="Arial" panose="020B0604020202020204" pitchFamily="34" charset="0"/>
              </a:rPr>
              <a:t>des rôles </a:t>
            </a:r>
            <a:r>
              <a:rPr lang="fr-FR" sz="2400" dirty="0">
                <a:latin typeface="Arial" panose="020B0604020202020204" pitchFamily="34" charset="0"/>
                <a:cs typeface="Arial" panose="020B0604020202020204" pitchFamily="34" charset="0"/>
              </a:rPr>
              <a:t>précis sont définis.</a:t>
            </a:r>
            <a:endParaRPr sz="2400" dirty="0">
              <a:latin typeface="Arial" panose="020B0604020202020204" pitchFamily="34" charset="0"/>
              <a:cs typeface="Arial" panose="020B0604020202020204" pitchFamily="34" charset="0"/>
            </a:endParaRPr>
          </a:p>
          <a:p>
            <a:pPr marL="329565" lvl="0" indent="-292100" algn="l" rtl="0">
              <a:lnSpc>
                <a:spcPct val="80000"/>
              </a:lnSpc>
              <a:spcBef>
                <a:spcPts val="2010"/>
              </a:spcBef>
              <a:spcAft>
                <a:spcPts val="0"/>
              </a:spcAft>
              <a:buClr>
                <a:srgbClr val="595958"/>
              </a:buClr>
              <a:buSzPts val="1376"/>
              <a:buFont typeface="Century Gothic"/>
              <a:buChar char="−"/>
            </a:pPr>
            <a:r>
              <a:rPr lang="fr-FR" sz="2400" dirty="0">
                <a:latin typeface="Arial" panose="020B0604020202020204" pitchFamily="34" charset="0"/>
                <a:cs typeface="Arial" panose="020B0604020202020204" pitchFamily="34" charset="0"/>
              </a:rPr>
              <a:t>Procédure, résultats et responsabilités clairement </a:t>
            </a:r>
            <a:r>
              <a:rPr lang="fr-FR" sz="2400" dirty="0" smtClean="0">
                <a:latin typeface="Arial" panose="020B0604020202020204" pitchFamily="34" charset="0"/>
                <a:cs typeface="Arial" panose="020B0604020202020204" pitchFamily="34" charset="0"/>
              </a:rPr>
              <a:t>définis.</a:t>
            </a:r>
            <a:endParaRPr sz="2400" dirty="0">
              <a:latin typeface="Arial" panose="020B0604020202020204" pitchFamily="34" charset="0"/>
              <a:cs typeface="Arial" panose="020B0604020202020204" pitchFamily="34" charset="0"/>
            </a:endParaRPr>
          </a:p>
          <a:p>
            <a:pPr marL="329565" lvl="0" indent="-292100" algn="l" rtl="0">
              <a:lnSpc>
                <a:spcPct val="80000"/>
              </a:lnSpc>
              <a:spcBef>
                <a:spcPts val="900"/>
              </a:spcBef>
              <a:spcAft>
                <a:spcPts val="0"/>
              </a:spcAft>
              <a:buClr>
                <a:srgbClr val="595958"/>
              </a:buClr>
              <a:buSzPts val="1376"/>
              <a:buFont typeface="Century Gothic"/>
              <a:buChar char="−"/>
            </a:pPr>
            <a:r>
              <a:rPr lang="fr-FR" sz="2400" dirty="0">
                <a:latin typeface="Arial" panose="020B0604020202020204" pitchFamily="34" charset="0"/>
                <a:cs typeface="Arial" panose="020B0604020202020204" pitchFamily="34" charset="0"/>
              </a:rPr>
              <a:t>Compréhension commune du </a:t>
            </a:r>
            <a:r>
              <a:rPr lang="fr-FR" sz="2400" dirty="0" smtClean="0">
                <a:latin typeface="Arial" panose="020B0604020202020204" pitchFamily="34" charset="0"/>
                <a:cs typeface="Arial" panose="020B0604020202020204" pitchFamily="34" charset="0"/>
              </a:rPr>
              <a:t>projet.</a:t>
            </a:r>
            <a:endParaRPr sz="2400" dirty="0">
              <a:latin typeface="Arial" panose="020B0604020202020204" pitchFamily="34" charset="0"/>
              <a:cs typeface="Arial" panose="020B0604020202020204" pitchFamily="34" charset="0"/>
            </a:endParaRPr>
          </a:p>
          <a:p>
            <a:pPr marL="329565" lvl="0" indent="-292100" algn="l" rtl="0">
              <a:lnSpc>
                <a:spcPct val="80000"/>
              </a:lnSpc>
              <a:spcBef>
                <a:spcPts val="900"/>
              </a:spcBef>
              <a:spcAft>
                <a:spcPts val="0"/>
              </a:spcAft>
              <a:buClr>
                <a:srgbClr val="595958"/>
              </a:buClr>
              <a:buSzPts val="1376"/>
              <a:buFont typeface="Century Gothic"/>
              <a:buChar char="−"/>
            </a:pPr>
            <a:r>
              <a:rPr lang="fr-FR" sz="2400" dirty="0">
                <a:latin typeface="Arial" panose="020B0604020202020204" pitchFamily="34" charset="0"/>
                <a:cs typeface="Arial" panose="020B0604020202020204" pitchFamily="34" charset="0"/>
              </a:rPr>
              <a:t>Transparence et </a:t>
            </a:r>
            <a:r>
              <a:rPr lang="fr-FR" sz="2400" dirty="0" smtClean="0">
                <a:latin typeface="Arial" panose="020B0604020202020204" pitchFamily="34" charset="0"/>
                <a:cs typeface="Arial" panose="020B0604020202020204" pitchFamily="34" charset="0"/>
              </a:rPr>
              <a:t>traçabilité.</a:t>
            </a:r>
            <a:endParaRPr sz="2400" dirty="0">
              <a:latin typeface="Arial" panose="020B0604020202020204" pitchFamily="34" charset="0"/>
              <a:cs typeface="Arial" panose="020B0604020202020204" pitchFamily="34" charset="0"/>
            </a:endParaRPr>
          </a:p>
          <a:p>
            <a:pPr marL="329565" lvl="0" indent="-292100" algn="l" rtl="0">
              <a:lnSpc>
                <a:spcPct val="80000"/>
              </a:lnSpc>
              <a:spcBef>
                <a:spcPts val="900"/>
              </a:spcBef>
              <a:spcAft>
                <a:spcPts val="0"/>
              </a:spcAft>
              <a:buClr>
                <a:srgbClr val="595958"/>
              </a:buClr>
              <a:buSzPts val="1376"/>
              <a:buFont typeface="Century Gothic"/>
              <a:buChar char="−"/>
            </a:pPr>
            <a:r>
              <a:rPr lang="fr-FR" sz="2400" dirty="0">
                <a:latin typeface="Arial" panose="020B0604020202020204" pitchFamily="34" charset="0"/>
                <a:cs typeface="Arial" panose="020B0604020202020204" pitchFamily="34" charset="0"/>
              </a:rPr>
              <a:t>Efficience accrue du pilotage, de la conduite et de l’exécution de </a:t>
            </a:r>
            <a:r>
              <a:rPr lang="fr-FR" sz="2400" dirty="0" smtClean="0">
                <a:latin typeface="Arial" panose="020B0604020202020204" pitchFamily="34" charset="0"/>
                <a:cs typeface="Arial" panose="020B0604020202020204" pitchFamily="34" charset="0"/>
              </a:rPr>
              <a:t>projets.</a:t>
            </a:r>
            <a:endParaRPr sz="2400" dirty="0">
              <a:latin typeface="Arial" panose="020B0604020202020204" pitchFamily="34" charset="0"/>
              <a:cs typeface="Arial" panose="020B0604020202020204" pitchFamily="34" charset="0"/>
            </a:endParaRPr>
          </a:p>
          <a:p>
            <a:pPr marL="329565" lvl="0" indent="-292100" algn="l" rtl="0">
              <a:lnSpc>
                <a:spcPct val="80000"/>
              </a:lnSpc>
              <a:spcBef>
                <a:spcPts val="900"/>
              </a:spcBef>
              <a:spcAft>
                <a:spcPts val="0"/>
              </a:spcAft>
              <a:buClr>
                <a:srgbClr val="595958"/>
              </a:buClr>
              <a:buSzPts val="1376"/>
              <a:buFont typeface="Century Gothic"/>
              <a:buChar char="−"/>
            </a:pPr>
            <a:r>
              <a:rPr lang="fr-FR" sz="2400" dirty="0">
                <a:latin typeface="Arial" panose="020B0604020202020204" pitchFamily="34" charset="0"/>
                <a:cs typeface="Arial" panose="020B0604020202020204" pitchFamily="34" charset="0"/>
              </a:rPr>
              <a:t>Réduction des risques liés aux </a:t>
            </a:r>
            <a:r>
              <a:rPr lang="fr-FR" sz="2400" dirty="0" smtClean="0">
                <a:latin typeface="Arial" panose="020B0604020202020204" pitchFamily="34" charset="0"/>
                <a:cs typeface="Arial" panose="020B0604020202020204" pitchFamily="34" charset="0"/>
              </a:rPr>
              <a:t>projets.</a:t>
            </a:r>
            <a:endParaRPr sz="2400" dirty="0">
              <a:latin typeface="Arial" panose="020B0604020202020204" pitchFamily="34" charset="0"/>
              <a:cs typeface="Arial" panose="020B0604020202020204" pitchFamily="34" charset="0"/>
            </a:endParaRPr>
          </a:p>
          <a:p>
            <a:pPr marL="342900" lvl="0" indent="-230123" algn="l" rtl="0">
              <a:lnSpc>
                <a:spcPct val="80000"/>
              </a:lnSpc>
              <a:spcBef>
                <a:spcPts val="1000"/>
              </a:spcBef>
              <a:spcAft>
                <a:spcPts val="0"/>
              </a:spcAft>
              <a:buSzPts val="1776"/>
              <a:buNone/>
            </a:pPr>
            <a:endParaRPr sz="2220" dirty="0">
              <a:latin typeface="Arial"/>
              <a:ea typeface="Arial"/>
              <a:cs typeface="Arial"/>
              <a:sym typeface="Arial"/>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8</a:t>
            </a:fld>
            <a:endParaRPr lang="fr-F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2"/>
              </a:buClr>
              <a:buSzPct val="100000"/>
              <a:buFont typeface="Century Gothic"/>
              <a:buNone/>
            </a:pPr>
            <a:r>
              <a:rPr lang="fr-FR" b="1"/>
              <a:t/>
            </a:r>
            <a:br>
              <a:rPr lang="fr-FR" b="1"/>
            </a:br>
            <a:r>
              <a:rPr lang="fr-FR"/>
              <a:t/>
            </a:r>
            <a:br>
              <a:rPr lang="fr-FR"/>
            </a:br>
            <a:r>
              <a:rPr lang="fr-FR" b="1"/>
              <a:t/>
            </a:r>
            <a:br>
              <a:rPr lang="fr-FR" b="1"/>
            </a:br>
            <a:endParaRPr/>
          </a:p>
        </p:txBody>
      </p:sp>
      <p:sp>
        <p:nvSpPr>
          <p:cNvPr id="297" name="Google Shape;297;p7"/>
          <p:cNvSpPr txBox="1">
            <a:spLocks noGrp="1"/>
          </p:cNvSpPr>
          <p:nvPr>
            <p:ph type="body" idx="1"/>
          </p:nvPr>
        </p:nvSpPr>
        <p:spPr>
          <a:xfrm>
            <a:off x="641444" y="2292824"/>
            <a:ext cx="10699845" cy="390326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None/>
            </a:pPr>
            <a:endParaRPr dirty="0">
              <a:latin typeface="Arial"/>
              <a:ea typeface="Arial"/>
              <a:cs typeface="Arial"/>
              <a:sym typeface="Arial"/>
            </a:endParaRPr>
          </a:p>
          <a:p>
            <a:pPr marL="342900" lvl="0" indent="-331470" algn="l" rtl="0">
              <a:lnSpc>
                <a:spcPct val="150000"/>
              </a:lnSpc>
              <a:spcBef>
                <a:spcPts val="1000"/>
              </a:spcBef>
              <a:spcAft>
                <a:spcPts val="0"/>
              </a:spcAft>
              <a:buSzPct val="100000"/>
              <a:buFont typeface="Century Gothic"/>
              <a:buChar char="►"/>
            </a:pPr>
            <a:r>
              <a:rPr lang="fr-FR" sz="1900" dirty="0">
                <a:solidFill>
                  <a:srgbClr val="FF0000"/>
                </a:solidFill>
                <a:latin typeface="Arial" panose="020B0604020202020204" pitchFamily="34" charset="0"/>
                <a:cs typeface="Arial" panose="020B0604020202020204" pitchFamily="34" charset="0"/>
              </a:rPr>
              <a:t>HERMES</a:t>
            </a:r>
            <a:r>
              <a:rPr lang="fr-FR" sz="1900" dirty="0">
                <a:latin typeface="Arial" panose="020B0604020202020204" pitchFamily="34" charset="0"/>
                <a:cs typeface="Arial" panose="020B0604020202020204" pitchFamily="34" charset="0"/>
              </a:rPr>
              <a:t> propose des scénarios permettant de tenir compte de la multitude de ces projets. Chaque scénario correspond à un projet avec des caractéristiques spécifiques. Il contient exactement les éléments de la méthode </a:t>
            </a:r>
            <a:r>
              <a:rPr lang="fr-FR" sz="1900" dirty="0">
                <a:solidFill>
                  <a:srgbClr val="FF0000"/>
                </a:solidFill>
                <a:latin typeface="Arial" panose="020B0604020202020204" pitchFamily="34" charset="0"/>
                <a:cs typeface="Arial" panose="020B0604020202020204" pitchFamily="34" charset="0"/>
              </a:rPr>
              <a:t>HERMES</a:t>
            </a:r>
            <a:r>
              <a:rPr lang="fr-FR" sz="1900" dirty="0">
                <a:latin typeface="Arial" panose="020B0604020202020204" pitchFamily="34" charset="0"/>
                <a:cs typeface="Arial" panose="020B0604020202020204" pitchFamily="34" charset="0"/>
              </a:rPr>
              <a:t> qui sont importants pour le projet. Grâce aux scénarios, </a:t>
            </a:r>
            <a:r>
              <a:rPr lang="fr-FR" sz="1900" dirty="0">
                <a:solidFill>
                  <a:srgbClr val="FF0000"/>
                </a:solidFill>
                <a:latin typeface="Arial" panose="020B0604020202020204" pitchFamily="34" charset="0"/>
                <a:cs typeface="Arial" panose="020B0604020202020204" pitchFamily="34" charset="0"/>
              </a:rPr>
              <a:t>HERMES</a:t>
            </a:r>
            <a:r>
              <a:rPr lang="fr-FR" sz="1900" dirty="0">
                <a:latin typeface="Arial" panose="020B0604020202020204" pitchFamily="34" charset="0"/>
                <a:cs typeface="Arial" panose="020B0604020202020204" pitchFamily="34" charset="0"/>
              </a:rPr>
              <a:t> peut être utilisé de manière rapide et simple. La Figure 1 montre un exemple de portefeuille avec les scénarios correspondants aux projets</a:t>
            </a:r>
            <a:endParaRPr sz="1900" dirty="0">
              <a:latin typeface="Arial" panose="020B0604020202020204" pitchFamily="34" charset="0"/>
              <a:cs typeface="Arial" panose="020B0604020202020204" pitchFamily="34" charset="0"/>
            </a:endParaRPr>
          </a:p>
          <a:p>
            <a:pPr marL="342900" lvl="0" indent="0" algn="l" rtl="0">
              <a:spcBef>
                <a:spcPts val="1000"/>
              </a:spcBef>
              <a:spcAft>
                <a:spcPts val="0"/>
              </a:spcAft>
              <a:buNone/>
            </a:pPr>
            <a:endParaRPr sz="1900" dirty="0">
              <a:latin typeface="Arial" panose="020B0604020202020204" pitchFamily="34" charset="0"/>
              <a:cs typeface="Arial" panose="020B0604020202020204" pitchFamily="34" charset="0"/>
            </a:endParaRPr>
          </a:p>
          <a:p>
            <a:pPr marL="342900" lvl="0" indent="-331470" algn="just" rtl="0">
              <a:lnSpc>
                <a:spcPct val="170000"/>
              </a:lnSpc>
              <a:spcBef>
                <a:spcPts val="0"/>
              </a:spcBef>
              <a:spcAft>
                <a:spcPts val="0"/>
              </a:spcAft>
              <a:buSzPct val="100000"/>
              <a:buFont typeface="Century Gothic"/>
              <a:buChar char="►"/>
            </a:pPr>
            <a:r>
              <a:rPr lang="fr-FR" sz="1900" i="1" dirty="0">
                <a:solidFill>
                  <a:srgbClr val="333333"/>
                </a:solidFill>
                <a:highlight>
                  <a:srgbClr val="FFFFFF"/>
                </a:highlight>
                <a:latin typeface="Arial" panose="020B0604020202020204" pitchFamily="34" charset="0"/>
                <a:cs typeface="Arial" panose="020B0604020202020204" pitchFamily="34" charset="0"/>
              </a:rPr>
              <a:t>Différents « scénarios » comportant des « phases » et « jalons »qui servent de base à la planification. Lors de la création d’un projet, on choisit le scénario le mieux adapté.</a:t>
            </a:r>
            <a:endParaRPr sz="1900" dirty="0">
              <a:latin typeface="Arial" panose="020B0604020202020204" pitchFamily="34" charset="0"/>
              <a:cs typeface="Arial" panose="020B0604020202020204" pitchFamily="34" charset="0"/>
            </a:endParaRPr>
          </a:p>
          <a:p>
            <a:pPr marL="0" lvl="0" indent="0" algn="just" rtl="0">
              <a:lnSpc>
                <a:spcPct val="170000"/>
              </a:lnSpc>
              <a:spcBef>
                <a:spcPts val="3000"/>
              </a:spcBef>
              <a:spcAft>
                <a:spcPts val="3000"/>
              </a:spcAft>
              <a:buNone/>
            </a:pPr>
            <a:endParaRPr sz="1900" i="1" dirty="0">
              <a:solidFill>
                <a:srgbClr val="333333"/>
              </a:solidFill>
              <a:highlight>
                <a:srgbClr val="FFFFFF"/>
              </a:highlight>
              <a:latin typeface="Arial" panose="020B0604020202020204" pitchFamily="34" charset="0"/>
              <a:ea typeface="Arial"/>
              <a:cs typeface="Arial" panose="020B0604020202020204" pitchFamily="34" charset="0"/>
              <a:sym typeface="Arial"/>
            </a:endParaRPr>
          </a:p>
        </p:txBody>
      </p:sp>
      <p:sp>
        <p:nvSpPr>
          <p:cNvPr id="299" name="Google Shape;299;p7"/>
          <p:cNvSpPr txBox="1"/>
          <p:nvPr/>
        </p:nvSpPr>
        <p:spPr>
          <a:xfrm>
            <a:off x="1075575" y="848600"/>
            <a:ext cx="969990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lt2"/>
              </a:buClr>
              <a:buSzPts val="3600"/>
              <a:buFont typeface="Century Gothic"/>
              <a:buNone/>
            </a:pPr>
            <a:r>
              <a:rPr lang="fr-FR" sz="5400" b="1" u="sng" dirty="0" smtClean="0">
                <a:solidFill>
                  <a:srgbClr val="FFFF00"/>
                </a:solidFill>
                <a:effectLst>
                  <a:outerShdw blurRad="38100" dist="38100" dir="2700000" algn="tl">
                    <a:srgbClr val="000000">
                      <a:alpha val="43137"/>
                    </a:srgbClr>
                  </a:outerShdw>
                </a:effectLst>
                <a:latin typeface="Andalus" panose="02020603050405020304" pitchFamily="18" charset="-78"/>
                <a:ea typeface="Century Gothic"/>
                <a:cs typeface="Andalus" panose="02020603050405020304" pitchFamily="18" charset="-78"/>
                <a:sym typeface="Century Gothic"/>
              </a:rPr>
              <a:t>4. Scénarios </a:t>
            </a:r>
            <a:r>
              <a:rPr lang="fr-FR" sz="5400" dirty="0" smtClean="0">
                <a:solidFill>
                  <a:srgbClr val="FFFF00"/>
                </a:solidFill>
                <a:latin typeface="Andalus" panose="02020603050405020304" pitchFamily="18" charset="-78"/>
                <a:ea typeface="Century Gothic"/>
                <a:cs typeface="Andalus" panose="02020603050405020304" pitchFamily="18" charset="-78"/>
                <a:sym typeface="Century Gothic"/>
              </a:rPr>
              <a:t>:</a:t>
            </a:r>
            <a:endParaRPr sz="5400" dirty="0">
              <a:solidFill>
                <a:srgbClr val="FFFF00"/>
              </a:solidFill>
              <a:latin typeface="Andalus" panose="02020603050405020304" pitchFamily="18" charset="-78"/>
              <a:ea typeface="Century Gothic"/>
              <a:cs typeface="Andalus" panose="02020603050405020304" pitchFamily="18" charset="-78"/>
              <a:sym typeface="Century Gothic"/>
            </a:endParaRPr>
          </a:p>
        </p:txBody>
      </p:sp>
      <p:sp>
        <p:nvSpPr>
          <p:cNvPr id="2" name="Espace réservé du numéro de diapositive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t>9</a:t>
            </a:fld>
            <a:endParaRPr lang="fr-F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irection Ion">
  <a:themeElements>
    <a:clrScheme name="Direction 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1256</TotalTime>
  <Words>1591</Words>
  <Application>Microsoft Office PowerPoint</Application>
  <PresentationFormat>Grand écran</PresentationFormat>
  <Paragraphs>214</Paragraphs>
  <Slides>34</Slides>
  <Notes>26</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34</vt:i4>
      </vt:variant>
    </vt:vector>
  </HeadingPairs>
  <TitlesOfParts>
    <vt:vector size="46" baseType="lpstr">
      <vt:lpstr>Aldhabi</vt:lpstr>
      <vt:lpstr>Calibri</vt:lpstr>
      <vt:lpstr>Times New Roman</vt:lpstr>
      <vt:lpstr>Agency FB</vt:lpstr>
      <vt:lpstr>Century Gothic</vt:lpstr>
      <vt:lpstr>Symbol</vt:lpstr>
      <vt:lpstr>Arial</vt:lpstr>
      <vt:lpstr>Noto Sans Symbols</vt:lpstr>
      <vt:lpstr>Wingdings</vt:lpstr>
      <vt:lpstr>Andalus</vt:lpstr>
      <vt:lpstr>Baskerville Old Face</vt:lpstr>
      <vt:lpstr>Direction Ion</vt:lpstr>
      <vt:lpstr> Exposé sur une méthode de gestion de projet:  réalisé par : SOUMIYA MOURTAH ET ZAHRA BAWAFI SMI S&amp; Encadré par : Mr.YOUNESS KHOURDIFI </vt:lpstr>
      <vt:lpstr>Présentation PowerPoint</vt:lpstr>
      <vt:lpstr>Sommaire :</vt:lpstr>
      <vt:lpstr>1. l’Historique :</vt:lpstr>
      <vt:lpstr>Présentation PowerPoint</vt:lpstr>
      <vt:lpstr>Hermes est pour :  HERMES est une méthode de gestion de projet qui peut s’appliquer à tous types de projets : projets informatiques, de développement, de prestation de services ou de développement de produits, ainsi qu’aux projets organisationnels. </vt:lpstr>
      <vt:lpstr>2. Définition de la méthode :</vt:lpstr>
      <vt:lpstr>     3. Les Avantages :                </vt:lpstr>
      <vt:lpstr>   </vt:lpstr>
      <vt:lpstr>4. Scénarios :</vt:lpstr>
      <vt:lpstr>4. Scénarios :</vt:lpstr>
      <vt:lpstr>5. Phases :</vt:lpstr>
      <vt:lpstr>5. Phases:</vt:lpstr>
      <vt:lpstr> 6. Modules :  </vt:lpstr>
      <vt:lpstr>6.1 Module &lt;&lt;Organisation du déploiement&gt;&gt;: </vt:lpstr>
      <vt:lpstr> 6.1 Module &lt;&lt;Organisation du déploiement&gt;&gt;: </vt:lpstr>
      <vt:lpstr>6.2 Module &lt;&lt;Base de projet&gt;&gt;:</vt:lpstr>
      <vt:lpstr>6.3 Module&lt;&lt;Structures Organisationnelles&gt;&gt;:</vt:lpstr>
      <vt:lpstr>6.4 Module&lt;&lt;Produit&gt;&gt;:</vt:lpstr>
      <vt:lpstr>6.5 Module « pilotage du projet » :</vt:lpstr>
      <vt:lpstr>6.5 Module « Pilotage du projet »:</vt:lpstr>
      <vt:lpstr>7. Scénarios&lt;&lt; prestation/produit&gt;&gt; :</vt:lpstr>
      <vt:lpstr>7. Scénarios&lt;&lt; prestation/produit&gt;&gt;:</vt:lpstr>
      <vt:lpstr>8. Rôles :</vt:lpstr>
      <vt:lpstr>8. Rôles : </vt:lpstr>
      <vt:lpstr>8. Rôles :</vt:lpstr>
      <vt:lpstr>8. Rôles</vt:lpstr>
      <vt:lpstr>9. Tâches : </vt:lpstr>
      <vt:lpstr>9. Tâches :</vt:lpstr>
      <vt:lpstr>10. Résultats :</vt:lpstr>
      <vt:lpstr>10. Résultats : </vt:lpstr>
      <vt:lpstr>11. Clôture:</vt:lpstr>
      <vt:lpstr>Références:  </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Methode     Hermes</dc:title>
  <dc:creator>hp</dc:creator>
  <cp:lastModifiedBy>ProDesK</cp:lastModifiedBy>
  <cp:revision>32</cp:revision>
  <dcterms:created xsi:type="dcterms:W3CDTF">2022-04-08T10:14:11Z</dcterms:created>
  <dcterms:modified xsi:type="dcterms:W3CDTF">2022-05-25T19:26:17Z</dcterms:modified>
</cp:coreProperties>
</file>